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3" r:id="rId2"/>
    <p:sldMasterId id="2147483660" r:id="rId3"/>
  </p:sldMasterIdLst>
  <p:notesMasterIdLst>
    <p:notesMasterId r:id="rId132"/>
  </p:notesMasterIdLst>
  <p:sldIdLst>
    <p:sldId id="787" r:id="rId4"/>
    <p:sldId id="788" r:id="rId5"/>
    <p:sldId id="789" r:id="rId6"/>
    <p:sldId id="790" r:id="rId7"/>
    <p:sldId id="791" r:id="rId8"/>
    <p:sldId id="792" r:id="rId9"/>
    <p:sldId id="793" r:id="rId10"/>
    <p:sldId id="794" r:id="rId11"/>
    <p:sldId id="795" r:id="rId12"/>
    <p:sldId id="796" r:id="rId13"/>
    <p:sldId id="797" r:id="rId14"/>
    <p:sldId id="798" r:id="rId15"/>
    <p:sldId id="799" r:id="rId16"/>
    <p:sldId id="800" r:id="rId17"/>
    <p:sldId id="801" r:id="rId18"/>
    <p:sldId id="802" r:id="rId19"/>
    <p:sldId id="803" r:id="rId20"/>
    <p:sldId id="804" r:id="rId21"/>
    <p:sldId id="805" r:id="rId22"/>
    <p:sldId id="806" r:id="rId23"/>
    <p:sldId id="807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17" r:id="rId34"/>
    <p:sldId id="818" r:id="rId35"/>
    <p:sldId id="819" r:id="rId36"/>
    <p:sldId id="820" r:id="rId37"/>
    <p:sldId id="821" r:id="rId38"/>
    <p:sldId id="822" r:id="rId39"/>
    <p:sldId id="823" r:id="rId40"/>
    <p:sldId id="824" r:id="rId41"/>
    <p:sldId id="825" r:id="rId42"/>
    <p:sldId id="826" r:id="rId43"/>
    <p:sldId id="827" r:id="rId44"/>
    <p:sldId id="828" r:id="rId45"/>
    <p:sldId id="829" r:id="rId46"/>
    <p:sldId id="830" r:id="rId47"/>
    <p:sldId id="831" r:id="rId48"/>
    <p:sldId id="832" r:id="rId49"/>
    <p:sldId id="833" r:id="rId50"/>
    <p:sldId id="834" r:id="rId51"/>
    <p:sldId id="835" r:id="rId52"/>
    <p:sldId id="836" r:id="rId53"/>
    <p:sldId id="837" r:id="rId54"/>
    <p:sldId id="838" r:id="rId55"/>
    <p:sldId id="839" r:id="rId56"/>
    <p:sldId id="840" r:id="rId57"/>
    <p:sldId id="841" r:id="rId58"/>
    <p:sldId id="842" r:id="rId59"/>
    <p:sldId id="843" r:id="rId60"/>
    <p:sldId id="844" r:id="rId61"/>
    <p:sldId id="845" r:id="rId62"/>
    <p:sldId id="846" r:id="rId63"/>
    <p:sldId id="847" r:id="rId64"/>
    <p:sldId id="848" r:id="rId65"/>
    <p:sldId id="454" r:id="rId66"/>
    <p:sldId id="548" r:id="rId67"/>
    <p:sldId id="682" r:id="rId68"/>
    <p:sldId id="683" r:id="rId69"/>
    <p:sldId id="684" r:id="rId70"/>
    <p:sldId id="685" r:id="rId71"/>
    <p:sldId id="686" r:id="rId72"/>
    <p:sldId id="675" r:id="rId73"/>
    <p:sldId id="676" r:id="rId74"/>
    <p:sldId id="677" r:id="rId75"/>
    <p:sldId id="687" r:id="rId76"/>
    <p:sldId id="688" r:id="rId77"/>
    <p:sldId id="557" r:id="rId78"/>
    <p:sldId id="559" r:id="rId79"/>
    <p:sldId id="564" r:id="rId80"/>
    <p:sldId id="565" r:id="rId81"/>
    <p:sldId id="566" r:id="rId82"/>
    <p:sldId id="569" r:id="rId83"/>
    <p:sldId id="570" r:id="rId84"/>
    <p:sldId id="693" r:id="rId85"/>
    <p:sldId id="698" r:id="rId86"/>
    <p:sldId id="709" r:id="rId87"/>
    <p:sldId id="670" r:id="rId88"/>
    <p:sldId id="671" r:id="rId89"/>
    <p:sldId id="673" r:id="rId90"/>
    <p:sldId id="672" r:id="rId91"/>
    <p:sldId id="674" r:id="rId92"/>
    <p:sldId id="764" r:id="rId93"/>
    <p:sldId id="765" r:id="rId94"/>
    <p:sldId id="766" r:id="rId95"/>
    <p:sldId id="767" r:id="rId96"/>
    <p:sldId id="768" r:id="rId97"/>
    <p:sldId id="769" r:id="rId98"/>
    <p:sldId id="770" r:id="rId99"/>
    <p:sldId id="771" r:id="rId100"/>
    <p:sldId id="772" r:id="rId101"/>
    <p:sldId id="773" r:id="rId102"/>
    <p:sldId id="774" r:id="rId103"/>
    <p:sldId id="775" r:id="rId104"/>
    <p:sldId id="776" r:id="rId105"/>
    <p:sldId id="777" r:id="rId106"/>
    <p:sldId id="778" r:id="rId107"/>
    <p:sldId id="779" r:id="rId108"/>
    <p:sldId id="780" r:id="rId109"/>
    <p:sldId id="781" r:id="rId110"/>
    <p:sldId id="782" r:id="rId111"/>
    <p:sldId id="783" r:id="rId112"/>
    <p:sldId id="784" r:id="rId113"/>
    <p:sldId id="786" r:id="rId114"/>
    <p:sldId id="785" r:id="rId115"/>
    <p:sldId id="752" r:id="rId116"/>
    <p:sldId id="601" r:id="rId117"/>
    <p:sldId id="603" r:id="rId118"/>
    <p:sldId id="762" r:id="rId119"/>
    <p:sldId id="706" r:id="rId120"/>
    <p:sldId id="708" r:id="rId121"/>
    <p:sldId id="605" r:id="rId122"/>
    <p:sldId id="761" r:id="rId123"/>
    <p:sldId id="697" r:id="rId124"/>
    <p:sldId id="680" r:id="rId125"/>
    <p:sldId id="612" r:id="rId126"/>
    <p:sldId id="613" r:id="rId127"/>
    <p:sldId id="614" r:id="rId128"/>
    <p:sldId id="615" r:id="rId129"/>
    <p:sldId id="616" r:id="rId130"/>
    <p:sldId id="763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rsikar, Sumedha" initials="S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8" autoAdjust="0"/>
    <p:restoredTop sz="94291" autoAdjust="0"/>
  </p:normalViewPr>
  <p:slideViewPr>
    <p:cSldViewPr>
      <p:cViewPr varScale="1">
        <p:scale>
          <a:sx n="66" d="100"/>
          <a:sy n="66" d="100"/>
        </p:scale>
        <p:origin x="79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1782" y="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viewProps" Target="view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D2947-C72F-453A-9E5C-D75D0C709B90}" type="datetimeFigureOut">
              <a:rPr lang="en-US" smtClean="0"/>
              <a:pPr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127C0-0D65-43BC-9897-17BBF429E2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72a06022c_2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172a06022c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474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D5AB56E-E704-4466-BEB0-50A70E72CDB5}" type="slidenum">
              <a:rPr lang="en-US" altLang="en-US" b="0">
                <a:latin typeface="Times New Roman" panose="02020603050405020304" pitchFamily="18" charset="0"/>
              </a:rPr>
              <a:pPr/>
              <a:t>11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59723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D5AB56E-E704-4466-BEB0-50A70E72CDB5}" type="slidenum">
              <a:rPr lang="en-US" altLang="en-US" b="0">
                <a:latin typeface="Times New Roman" panose="02020603050405020304" pitchFamily="18" charset="0"/>
              </a:rPr>
              <a:pPr/>
              <a:t>12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7867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2876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4945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1003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339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4358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999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3168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09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72a06022c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172a06022c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172a06022c_2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58" name="Google Shape;158;g1172a06022c_2_10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9897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3170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928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2134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6204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8709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9952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6872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617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408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90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72a06022c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172a06022c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172a06022c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70" name="Google Shape;170;g1172a06022c_2_1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2786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806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813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156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794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55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277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0068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47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A908FF-B87F-48A6-A3B4-BE3ABBF0C239}" type="slidenum">
              <a:rPr lang="en-US" altLang="en-US"/>
              <a:pPr eaLnBrk="1" hangingPunct="1"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942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D5AB56E-E704-4466-BEB0-50A70E72CDB5}" type="slidenum">
              <a:rPr lang="en-US" altLang="en-US" b="0">
                <a:latin typeface="Times New Roman" panose="02020603050405020304" pitchFamily="18" charset="0"/>
              </a:rPr>
              <a:pPr/>
              <a:t>109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1311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72a06022c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172a06022c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172a06022c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0" name="Google Shape;170;g1172a06022c_2_1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891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72a06022c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172a06022c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172a06022c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0" name="Google Shape;170;g1172a06022c_2_1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1443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379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9925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2a06022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172a06022c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72a06022c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2" name="Google Shape;182;g1172a06022c_2_1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MIT-WPU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1490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D5AB56E-E704-4466-BEB0-50A70E72CDB5}" type="slidenum">
              <a:rPr lang="en-US" altLang="en-US" b="0">
                <a:latin typeface="Times New Roman" panose="02020603050405020304" pitchFamily="18" charset="0"/>
              </a:rPr>
              <a:pPr/>
              <a:t>10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7934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F48D8-2F58-4E58-92C5-3637E9456836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descr="Dark gray partial box."/>
          <p:cNvGrpSpPr/>
          <p:nvPr userDrawn="1"/>
        </p:nvGrpSpPr>
        <p:grpSpPr>
          <a:xfrm>
            <a:off x="989270" y="2362200"/>
            <a:ext cx="10270994" cy="1066802"/>
            <a:chOff x="989012" y="4572000"/>
            <a:chExt cx="10268319" cy="100203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09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DC48-4E7D-4AFE-861F-8745FD865950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0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2ABA2-7105-4CDF-84F2-354F2AE53191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5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3484" y="274640"/>
            <a:ext cx="3655483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1" y="274640"/>
            <a:ext cx="1076748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FE73-85F7-4F9D-9C80-DBAC3A54AF82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72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99EE9-C75B-41EA-A226-E1DD2B895EFD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0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AAD48-B217-486F-BAF5-6776A0BEA6D7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2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8033B-B417-4310-9A18-C5C15076A3CB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55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0C9-72B0-457E-B2F4-ECA5742D4218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92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03C3-AA7F-4CB2-B8CA-5B6216442FCB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56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218C-D359-44C9-BFA8-2E191FFAC8BF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18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88F6-8F64-4918-894D-7311AB2B7781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3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C5A2B-F3B7-4DE4-8F67-0DBC2FAE8ED2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26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90C1-8348-4B51-B0EF-437151556FD0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9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7A9C-6E0E-4037-AF55-6B6CCF944C09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04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A92F-766D-4FA6-B83C-1BCA5E637A08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8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7DF12-C833-4638-B4BE-D5383617DDB8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1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6B1C-4ED3-4869-9BB3-A3E8D9A1300B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18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9E15-393E-457E-AA84-F33893F93113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45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BF6DF-77F4-4E43-BF4D-8FEF6F02DBB8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174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8415-4490-464D-8C51-1460B237FE6F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4463-BC91-4290-BB73-002AA4E640F8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11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2A8E-DFE8-4C69-9BFF-0966ED6AAE12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7AFE19-8960-4999-8BB5-FA14F1DD873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descr="Dark gray partial box."/>
          <p:cNvGrpSpPr/>
          <p:nvPr userDrawn="1"/>
        </p:nvGrpSpPr>
        <p:grpSpPr>
          <a:xfrm>
            <a:off x="1279357" y="313346"/>
            <a:ext cx="10270994" cy="1066802"/>
            <a:chOff x="989012" y="4572000"/>
            <a:chExt cx="10268319" cy="100203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0274" y="100788"/>
            <a:ext cx="1268408" cy="13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49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320E3-46A7-4011-BA7D-B3DDF61447F1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229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D480-46B0-4AEC-A871-907568DECE30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08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B297-5E13-4159-BFBB-3D6D3E56EF87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6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670B3-7CA1-4CD8-8448-6788C1A6E0DD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363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F060-5872-4585-B874-9D2B1B7938B7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1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2154-9319-438F-BD15-B959C7379AF5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6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217" y="1600202"/>
            <a:ext cx="55640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0523" y="1600202"/>
            <a:ext cx="6220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BFF4-90DC-4CAD-93E0-1D3BC018DE06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 descr="Dark gray partial box."/>
          <p:cNvGrpSpPr/>
          <p:nvPr userDrawn="1"/>
        </p:nvGrpSpPr>
        <p:grpSpPr>
          <a:xfrm>
            <a:off x="1279357" y="313346"/>
            <a:ext cx="10270994" cy="1066802"/>
            <a:chOff x="989012" y="4572000"/>
            <a:chExt cx="10268319" cy="100203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558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D9D20-7C8C-4CBC-AACA-F6B4C7E2889D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 descr="Dark gray partial box."/>
          <p:cNvGrpSpPr/>
          <p:nvPr userDrawn="1"/>
        </p:nvGrpSpPr>
        <p:grpSpPr>
          <a:xfrm>
            <a:off x="1279357" y="313346"/>
            <a:ext cx="10270994" cy="1066802"/>
            <a:chOff x="989012" y="4572000"/>
            <a:chExt cx="10268319" cy="10020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888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FC00-AE77-42AA-B108-833521AB6B4C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 descr="Dark gray partial box."/>
          <p:cNvGrpSpPr/>
          <p:nvPr userDrawn="1"/>
        </p:nvGrpSpPr>
        <p:grpSpPr>
          <a:xfrm>
            <a:off x="1279357" y="313346"/>
            <a:ext cx="10270994" cy="1066802"/>
            <a:chOff x="989012" y="4572000"/>
            <a:chExt cx="10268319" cy="100203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3212" y="4572000"/>
              <a:ext cx="7144119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255743" y="4572000"/>
              <a:ext cx="0" cy="1002032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89012" y="5574032"/>
              <a:ext cx="10266731" cy="0"/>
            </a:xfrm>
            <a:prstGeom prst="line">
              <a:avLst/>
            </a:prstGeom>
            <a:ln w="254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829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EBE6-01B5-4597-A4F2-8D9DA4115956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0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0BB1-5A3B-4C31-B08D-CAC27E3F9DD7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7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 and white background Flourence city image."/>
          <p:cNvPicPr>
            <a:picLocks noChangeAspect="1"/>
          </p:cNvPicPr>
          <p:nvPr userDrawn="1"/>
        </p:nvPicPr>
        <p:blipFill>
          <a:blip r:embed="rId14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F21A8-8FCA-4CFA-B52D-11B618323DBD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C000"/>
                </a:solidFill>
              </a:defRPr>
            </a:lvl1pPr>
          </a:lstStyle>
          <a:p>
            <a:fld id="{A67AFE19-8960-4999-8BB5-FA14F1DD8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9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F6D35-ACE9-4D07-BFA8-D73FD552B405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B7BE2-0D7E-469C-997F-28A2D4E87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9BC7D-9AB5-41B7-A132-5EF53273016E}" type="datetime1">
              <a:rPr lang="en-US" smtClean="0"/>
              <a:pPr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Computer Network Unit 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FDEC7-295E-45AE-8771-D230D659C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2241800" y="5021539"/>
            <a:ext cx="7708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SzPts val="1500"/>
            </a:pPr>
            <a:r>
              <a:rPr lang="en" sz="2000" b="1" dirty="0">
                <a:latin typeface="Times New Roman"/>
                <a:ea typeface="Times New Roman"/>
                <a:cs typeface="Times New Roman"/>
                <a:sym typeface="Times New Roman"/>
              </a:rPr>
              <a:t>School of Computer Engineering and Technology (SCET)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173" y="431801"/>
            <a:ext cx="10193527" cy="20701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153" name="Google Shape;153;p26"/>
          <p:cNvSpPr/>
          <p:nvPr/>
        </p:nvSpPr>
        <p:spPr>
          <a:xfrm>
            <a:off x="554421" y="3216414"/>
            <a:ext cx="10507279" cy="70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Computer Networks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64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5"/>
            <a:ext cx="12192000" cy="68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10Base5 </a:t>
            </a:r>
            <a:r>
              <a:rPr lang="en-US" altLang="en-US" dirty="0" smtClean="0">
                <a:latin typeface="Times New Roman" panose="02020603050405020304" pitchFamily="18" charset="0"/>
              </a:rPr>
              <a:t>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0800"/>
            <a:ext cx="1002554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95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10Base-T </a:t>
            </a:r>
            <a:r>
              <a:rPr lang="en-US" altLang="en-US" dirty="0" smtClean="0">
                <a:latin typeface="Times New Roman" panose="02020603050405020304" pitchFamily="18" charset="0"/>
              </a:rPr>
              <a:t>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62200"/>
            <a:ext cx="9171553" cy="338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8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10Base-F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9636769" cy="320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8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25914" y="457201"/>
            <a:ext cx="77724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Ethernet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4314" y="1509714"/>
            <a:ext cx="105156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Mbps transmission rate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frame format, media access, and collision detection rules as 10 Mbps Ethernet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10 Mbps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Ethernet and Fast Ethernet on same network using a </a:t>
            </a:r>
            <a:r>
              <a:rPr lang="en-US" altLang="en-US" sz="28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endParaRPr lang="en-US" altLang="en-US" sz="28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media: twisted pair (CAT 5) or fiber optic cable (no coax)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Star</a:t>
            </a:r>
            <a:r>
              <a:rPr lang="en-US" altLang="en-US" sz="2800" dirty="0"/>
              <a:t>-wire topology</a:t>
            </a:r>
            <a:endParaRPr lang="en-GB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GB" altLang="en-US" dirty="0" smtClean="0"/>
              <a:t>Similar</a:t>
            </a:r>
            <a:r>
              <a:rPr lang="en-US" altLang="en-US" dirty="0" smtClean="0"/>
              <a:t> to 10BASE-T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676" name="Group 13"/>
          <p:cNvGrpSpPr>
            <a:grpSpLocks/>
          </p:cNvGrpSpPr>
          <p:nvPr/>
        </p:nvGrpSpPr>
        <p:grpSpPr bwMode="auto">
          <a:xfrm>
            <a:off x="2133600" y="5334001"/>
            <a:ext cx="8388350" cy="1382713"/>
            <a:chOff x="288" y="2736"/>
            <a:chExt cx="5284" cy="871"/>
          </a:xfrm>
        </p:grpSpPr>
        <p:pic>
          <p:nvPicPr>
            <p:cNvPr id="28677" name="Picture 4" descr="4-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736"/>
              <a:ext cx="5284" cy="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8" name="Rectangle 7"/>
            <p:cNvSpPr>
              <a:spLocks noChangeArrowheads="1"/>
            </p:cNvSpPr>
            <p:nvPr/>
          </p:nvSpPr>
          <p:spPr bwMode="auto">
            <a:xfrm>
              <a:off x="3264" y="2736"/>
              <a:ext cx="2304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8679" name="Line 8"/>
            <p:cNvSpPr>
              <a:spLocks noChangeShapeType="1"/>
            </p:cNvSpPr>
            <p:nvPr/>
          </p:nvSpPr>
          <p:spPr bwMode="auto">
            <a:xfrm>
              <a:off x="3264" y="2928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0" name="Text Box 9"/>
            <p:cNvSpPr txBox="1">
              <a:spLocks noChangeArrowheads="1"/>
            </p:cNvSpPr>
            <p:nvPr/>
          </p:nvSpPr>
          <p:spPr bwMode="auto">
            <a:xfrm>
              <a:off x="3456" y="2928"/>
              <a:ext cx="12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CAT 3</a:t>
              </a:r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>
              <a:off x="3264" y="3168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2" name="Text Box 11"/>
            <p:cNvSpPr txBox="1">
              <a:spLocks noChangeArrowheads="1"/>
            </p:cNvSpPr>
            <p:nvPr/>
          </p:nvSpPr>
          <p:spPr bwMode="auto">
            <a:xfrm>
              <a:off x="3456" y="3168"/>
              <a:ext cx="14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CAT 5</a:t>
              </a:r>
            </a:p>
          </p:txBody>
        </p:sp>
        <p:sp>
          <p:nvSpPr>
            <p:cNvPr id="28683" name="Line 12"/>
            <p:cNvSpPr>
              <a:spLocks noChangeShapeType="1"/>
            </p:cNvSpPr>
            <p:nvPr/>
          </p:nvSpPr>
          <p:spPr bwMode="auto">
            <a:xfrm>
              <a:off x="3264" y="3408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0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Fast Ethernet </a:t>
            </a:r>
            <a:r>
              <a:rPr lang="en-US" altLang="en-US" dirty="0" smtClean="0">
                <a:latin typeface="Times New Roman" panose="02020603050405020304" pitchFamily="18" charset="0"/>
              </a:rPr>
              <a:t>topology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8783726" cy="28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82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Fast Ethernet </a:t>
            </a:r>
            <a:r>
              <a:rPr lang="en-US" altLang="en-US" dirty="0" smtClean="0">
                <a:latin typeface="Times New Roman" panose="02020603050405020304" pitchFamily="18" charset="0"/>
              </a:rPr>
              <a:t>implementations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90700"/>
            <a:ext cx="10275794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8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9800" y="609600"/>
            <a:ext cx="7772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b="1" smtClean="0">
                <a:latin typeface="Arial,Bold" charset="0"/>
              </a:rPr>
              <a:t>13.5 Gigabit Ethernet</a:t>
            </a:r>
            <a:r>
              <a:rPr lang="en-US" altLang="en-US" smtClean="0">
                <a:latin typeface="Arial,Bold" charset="0"/>
              </a:rPr>
              <a:t/>
            </a:r>
            <a:br>
              <a:rPr lang="en-US" altLang="en-US" smtClean="0">
                <a:latin typeface="Arial,Bold" charset="0"/>
              </a:rPr>
            </a:br>
            <a:endParaRPr lang="en-US" altLang="en-US" smtClean="0">
              <a:latin typeface="Arial,Bold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9800" y="1981200"/>
            <a:ext cx="8305800" cy="274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dirty="0" smtClean="0"/>
              <a:t>Speed 1Gpbs</a:t>
            </a:r>
          </a:p>
          <a:p>
            <a:pPr eaLnBrk="1" hangingPunct="1"/>
            <a:r>
              <a:rPr lang="en-US" altLang="en-US" dirty="0" smtClean="0"/>
              <a:t>Minimum frame length is 512 bytes</a:t>
            </a:r>
          </a:p>
          <a:p>
            <a:pPr eaLnBrk="1" hangingPunct="1"/>
            <a:r>
              <a:rPr lang="en-US" altLang="en-US" dirty="0" smtClean="0"/>
              <a:t>Operates in full/half duplex modes mostly full duplex</a:t>
            </a:r>
          </a:p>
        </p:txBody>
      </p:sp>
      <p:pic>
        <p:nvPicPr>
          <p:cNvPr id="34820" name="Picture 4" descr="4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" y="4191000"/>
            <a:ext cx="12184743" cy="233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09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Topologies of Gigabit Ethernet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17638"/>
            <a:ext cx="4724400" cy="524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66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Gigabit Ethernet </a:t>
            </a:r>
            <a:r>
              <a:rPr lang="en-US" altLang="en-US" dirty="0" smtClean="0">
                <a:latin typeface="Times New Roman" panose="02020603050405020304" pitchFamily="18" charset="0"/>
              </a:rPr>
              <a:t>implementations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905000"/>
            <a:ext cx="1048115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1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828801" y="762000"/>
            <a:ext cx="5508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Figure 13.23  </a:t>
            </a:r>
            <a:r>
              <a:rPr lang="en-US" altLang="en-US" sz="2000" i="1" dirty="0">
                <a:latin typeface="Times New Roman" panose="02020603050405020304" pitchFamily="18" charset="0"/>
              </a:rPr>
              <a:t>Gigabit Ethernet implementations</a:t>
            </a:r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981993"/>
            <a:ext cx="10059727" cy="365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5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0"/>
            <a:ext cx="12409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8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the following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1" cy="281939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what might happen if two stations are accidentally assigned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same hardware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wireless LAN can not use the same CSMA/CD mechanism that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uses?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given table and answer yes 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ff0"/>
                <a:cs typeface="Arial" pitchFamily="34" charset="0"/>
              </a:rPr>
              <a:t>haracteristic CSMA/CD CSMA/CA Token RingMutiple accessCarrier SenseCollision checkingAcknowledgement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Sans Pro"/>
                <a:cs typeface="Arial" pitchFamily="34" charset="0"/>
              </a:rPr>
              <a:t>  </a:t>
            </a:r>
            <a:r>
              <a:rPr kumimoji="0" lang="en-US" altLang="en-US" sz="1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Sans Pro"/>
                <a:cs typeface="Arial" pitchFamily="34" charset="0"/>
              </a:rPr>
              <a:t> 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Sans Pro"/>
                <a:cs typeface="Arial" pitchFamily="34" charset="0"/>
              </a:rPr>
              <a:t>      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Sans Pro"/>
                <a:cs typeface="Arial" pitchFamily="34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ource Sans Pro"/>
                <a:cs typeface="Arial" pitchFamily="34" charset="0"/>
              </a:rPr>
            </a:b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Source Sans Pro"/>
              <a:cs typeface="Arial" pitchFamily="34" charset="0"/>
            </a:endParaRPr>
          </a:p>
        </p:txBody>
      </p:sp>
      <p:sp>
        <p:nvSpPr>
          <p:cNvPr id="10" name="AutoShape 4" descr="https://html1-f.scribdassets.com/235zr7tw00d7ir1/images/1-ce60c89cba.jpg"/>
          <p:cNvSpPr>
            <a:spLocks noChangeAspect="1" noChangeArrowheads="1"/>
          </p:cNvSpPr>
          <p:nvPr/>
        </p:nvSpPr>
        <p:spPr bwMode="auto">
          <a:xfrm>
            <a:off x="42863" y="434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676400" y="4343400"/>
          <a:ext cx="8128000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2184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Characteristic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CSMA/CD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CSMA/CA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Token Ring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Multiple access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Carrier Sense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Collision checking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Acknowledgement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7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062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extend the LAN then why we need a WAN?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 bridge know whether to forward frames?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length of an Ethernet be increased to many segments of 500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meter each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merely by adding a repeater to connect each additional segment?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Link Layer: Re-Cap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36714"/>
            <a:ext cx="9677401" cy="48736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interface to the network layer</a:t>
            </a:r>
          </a:p>
          <a:p>
            <a:pPr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transmission errors</a:t>
            </a:r>
          </a:p>
          <a:p>
            <a:pPr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Regulating data flow</a:t>
            </a:r>
          </a:p>
          <a:p>
            <a:pPr lvl="1"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receivers not swamped by fast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senders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738" lvl="1" indent="-58738">
              <a:buNone/>
            </a:pP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43400" y="5105400"/>
            <a:ext cx="914400" cy="9144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ack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219700" y="5105400"/>
            <a:ext cx="914400" cy="914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seq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34100" y="5105400"/>
            <a:ext cx="914400" cy="914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kind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47586" y="5107556"/>
            <a:ext cx="2819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info</a:t>
            </a:r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7277100" y="5503070"/>
            <a:ext cx="457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EED6-F808-4054-BF66-8E131D9F8EEE}" type="datetime1">
              <a:rPr lang="en-US" altLang="en-US" smtClean="0"/>
              <a:pPr/>
              <a:t>8/11/2022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7E15F-96B6-45E5-B320-0BA273B2EACD}" type="slidenum">
              <a:rPr lang="en-US" altLang="en-US"/>
              <a:pPr/>
              <a:t>114</a:t>
            </a:fld>
            <a:endParaRPr lang="en-US" alt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74638"/>
            <a:ext cx="9982201" cy="1143000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Problem of Channel Allocation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3100" y="1833564"/>
            <a:ext cx="8166100" cy="4719637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Channel Allocation in LANs and MANs</a:t>
            </a:r>
          </a:p>
          <a:p>
            <a:pPr>
              <a:buFontTx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Channel Allocation in LANs and MANs</a:t>
            </a:r>
          </a:p>
          <a:p>
            <a:pPr>
              <a:buFontTx/>
              <a:buChar char="•"/>
            </a:pPr>
            <a:endParaRPr lang="en-US" alt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B22C-1E9A-462B-AA49-D434A89CE3F4}" type="datetime1">
              <a:rPr lang="en-US" altLang="en-US" smtClean="0"/>
              <a:pPr/>
              <a:t>8/11/2022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1C44-D4DA-4922-B704-11DDE08F2E9A}" type="slidenum">
              <a:rPr lang="en-US" altLang="en-US"/>
              <a:pPr/>
              <a:t>115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Multiple Access Protocols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52491"/>
            <a:ext cx="10668000" cy="48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9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Access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1560284"/>
            <a:ext cx="1150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 </a:t>
            </a:r>
            <a:r>
              <a:rPr lang="en-US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random access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contention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methods, no station is superior to another station and none is assigned the control over another. No station permits, or does not permit, another station to send. At each instance, a station that has data to send uses a procedure defined by the protocol to make a decision on whether or not to send. </a:t>
            </a:r>
          </a:p>
        </p:txBody>
      </p:sp>
    </p:spTree>
    <p:extLst>
      <p:ext uri="{BB962C8B-B14F-4D97-AF65-F5344CB8AC3E}">
        <p14:creationId xmlns:p14="http://schemas.microsoft.com/office/powerpoint/2010/main" val="422974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Frames in a pure ALOHA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33" y="1905000"/>
            <a:ext cx="9146267" cy="4451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4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Frames in a slotted ALOHA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7829"/>
            <a:ext cx="9315533" cy="435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5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3B74-40DB-4DF6-AA50-8EC3339215C1}" type="datetime1">
              <a:rPr lang="en-US" altLang="en-US" smtClean="0"/>
              <a:pPr/>
              <a:t>8/11/2022</a:t>
            </a:fld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49D3B-EFA3-4D30-83FA-2F274E61B286}" type="slidenum">
              <a:rPr lang="en-US" altLang="en-US"/>
              <a:pPr/>
              <a:t>119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Vulnerable period for the shaded frame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765303"/>
            <a:ext cx="7632700" cy="436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47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499"/>
            <a:ext cx="121920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123" y="381000"/>
            <a:ext cx="9960078" cy="1143000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nswer the following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group of N stations share 100 Kbps slotted ALOHA channel. Each station output a 500 bits frame on an average of 5000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 if previous one has not been sent. What is the required value of N?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PURE ALOHA v/s Slotted </a:t>
            </a:r>
            <a:r>
              <a:rPr lang="en-US" altLang="en-US" dirty="0" smtClean="0"/>
              <a:t>ALOHA (2)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121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135492"/>
              </p:ext>
            </p:extLst>
          </p:nvPr>
        </p:nvGraphicFramePr>
        <p:xfrm>
          <a:off x="0" y="1295400"/>
          <a:ext cx="12192000" cy="5725281"/>
        </p:xfrm>
        <a:graphic>
          <a:graphicData uri="http://schemas.openxmlformats.org/drawingml/2006/table">
            <a:tbl>
              <a:tblPr/>
              <a:tblGrid>
                <a:gridCol w="6096000"/>
                <a:gridCol w="6096000"/>
              </a:tblGrid>
              <a:tr h="43589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Pure Aloha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Slotted Aloha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194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station can transmit the data at any time.</a:t>
                      </a: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station can transmit the data at the beginning of any time slot.</a:t>
                      </a: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5292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time is continuous and not globally synchronized.</a:t>
                      </a: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time is discrete and globally synchronized.</a:t>
                      </a: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7673">
                <a:tc>
                  <a:txBody>
                    <a:bodyPr/>
                    <a:lstStyle/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Vulnerable time in which collision may occur</a:t>
                      </a:r>
                    </a:p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2 x T</a:t>
                      </a:r>
                      <a:r>
                        <a:rPr lang="en-US" sz="23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Vulnerable time in which collision may occur</a:t>
                      </a:r>
                    </a:p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T</a:t>
                      </a:r>
                      <a:r>
                        <a:rPr lang="en-US" sz="23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1941">
                <a:tc>
                  <a:txBody>
                    <a:bodyPr/>
                    <a:lstStyle/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 of successful transmission of data </a:t>
                      </a:r>
                      <a:r>
                        <a:rPr lang="en-US" sz="23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packet = 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 x e-</a:t>
                      </a:r>
                      <a:r>
                        <a:rPr lang="en-US" sz="23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 of successful transmission of data </a:t>
                      </a:r>
                      <a:r>
                        <a:rPr lang="en-US" sz="23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packet = 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 x e-</a:t>
                      </a:r>
                      <a:r>
                        <a:rPr lang="en-US" sz="23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1941">
                <a:tc>
                  <a:txBody>
                    <a:bodyPr/>
                    <a:lstStyle/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efficiency = 18.4</a:t>
                      </a:r>
                      <a:r>
                        <a:rPr lang="en-US" sz="23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</a:t>
                      </a:r>
                    </a:p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(Occurs at G = 1/2)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efficiency = 36.8%</a:t>
                      </a:r>
                    </a:p>
                    <a:p>
                      <a:pPr marL="342900" indent="-34290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 Occurs at G = 1)</a:t>
                      </a: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846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main advantage of pure aloha is its simplicity in implementation.</a:t>
                      </a: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main advantage of slotted aloha is that it reduces the number of collisions to half and doubles the efficiency of pure aloha.</a:t>
                      </a:r>
                    </a:p>
                  </a:txBody>
                  <a:tcPr marL="64180" marR="64180" marT="51344" marB="5134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990975" y="1600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1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4333649"/>
            <a:ext cx="9906001" cy="2151166"/>
          </a:xfrm>
          <a:prstGeom prst="rect">
            <a:avLst/>
          </a:prstGeom>
          <a:noFill/>
          <a:ln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Carrier Sense MA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1" cy="35353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Protocols in which stations listen for a carrier (i.e. a transmission medium) and act accordingly, e.g. MA protocols used by LANs.</a:t>
            </a:r>
          </a:p>
          <a:p>
            <a:pPr marL="0" indent="0"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1-Persistent CSMA</a:t>
            </a: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station has data to send, it listens to the channel.</a:t>
            </a: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channel is busy, it waits until channel idle.</a:t>
            </a: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channel is idle, it transmits a frame (with probability = 1).</a:t>
            </a:r>
          </a:p>
          <a:p>
            <a:pPr marL="0" indent="0"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 effect:</a:t>
            </a: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t0, station 1 detects idle and sends a frame.</a:t>
            </a: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t0+τ−ε, station 2 detects idle and sends a frame.2</a:t>
            </a:r>
          </a:p>
          <a:p>
            <a:pPr marL="0" indent="0"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t0+τ, station 2 detects collision.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847E-610B-4D95-A004-51A2A5C495AE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E1FC-D73B-462B-839E-A27C83A3E2D0}" type="datetime1">
              <a:rPr lang="en-US" altLang="en-US" smtClean="0"/>
              <a:pPr/>
              <a:t>8/11/2022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309C-B2CA-481E-A197-8541EC7377C2}" type="slidenum">
              <a:rPr lang="en-US" altLang="en-US"/>
              <a:pPr/>
              <a:t>123</a:t>
            </a:fld>
            <a:endParaRPr lang="en-US" altLang="en-US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Carrier Sense Multiple Access (CSMA)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524000"/>
            <a:ext cx="10134600" cy="5410200"/>
          </a:xfrm>
        </p:spPr>
        <p:txBody>
          <a:bodyPr/>
          <a:lstStyle/>
          <a:p>
            <a:pPr marL="288925" indent="-288925"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t0+τ−ε+τ, station 1 detects collision.</a:t>
            </a:r>
          </a:p>
          <a:p>
            <a:pPr marL="288925" indent="-288925"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worst case, only about 2τ time later can station 1 detect the collision.</a:t>
            </a:r>
          </a:p>
          <a:p>
            <a:pPr marL="288925" indent="-288925"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longer the cable, the longer stations have to wait to be sure that there is</a:t>
            </a:r>
          </a:p>
          <a:p>
            <a:pPr marL="288925" indent="-288925"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collision.</a:t>
            </a:r>
          </a:p>
          <a:p>
            <a:pPr marL="288925" indent="-288925"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925" indent="-288925"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Non-persistent CSMA</a:t>
            </a:r>
          </a:p>
          <a:p>
            <a:pPr marL="288925" indent="-288925">
              <a:buFontTx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channel is busy, it waits for random period then sense the channel again.</a:t>
            </a:r>
          </a:p>
          <a:p>
            <a:pPr marL="288925" indent="-288925"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channel utilization but longer delays than 1-persistent CSMA.</a:t>
            </a:r>
          </a:p>
          <a:p>
            <a:pPr marL="288925" indent="-288925"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p-persistent CSMA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(applies to slotted channel)</a:t>
            </a:r>
          </a:p>
          <a:p>
            <a:pPr marL="288925" indent="-288925">
              <a:buFontTx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channel is idle, it transmits with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 (with 1-p, it defers until next slot).</a:t>
            </a:r>
          </a:p>
          <a:p>
            <a:pPr marL="288925" indent="-288925">
              <a:buFontTx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next slot is idle again, do the same thing.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925" indent="-288925">
              <a:buNone/>
            </a:pPr>
            <a:endParaRPr lang="en-US" alt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38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97AB-297D-40C3-88B7-99B9EF9B0322}" type="datetime1">
              <a:rPr lang="en-US" altLang="en-US" smtClean="0"/>
              <a:pPr/>
              <a:t>8/11/2022</a:t>
            </a:fld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1144-E2CD-4CF4-BBAE-6A4F1BFF431C}" type="slidenum">
              <a:rPr lang="en-US" altLang="en-US"/>
              <a:pPr/>
              <a:t>124</a:t>
            </a:fld>
            <a:endParaRPr lang="en-US" alt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Persistent and </a:t>
            </a:r>
            <a:r>
              <a:rPr lang="en-US" altLang="en-US" dirty="0" err="1"/>
              <a:t>Nonpersistent</a:t>
            </a:r>
            <a:r>
              <a:rPr lang="en-US" altLang="en-US" dirty="0"/>
              <a:t> CSMA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417638"/>
            <a:ext cx="8124825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000" dirty="0"/>
              <a:t>Comparison of the channel utilization versus load for various random access protocols. </a:t>
            </a:r>
            <a:endParaRPr lang="en-US" altLang="en-US" sz="2000" b="1" dirty="0">
              <a:solidFill>
                <a:srgbClr val="FF3300"/>
              </a:solidFill>
            </a:endParaRPr>
          </a:p>
        </p:txBody>
      </p:sp>
      <p:pic>
        <p:nvPicPr>
          <p:cNvPr id="12292" name="Picture 4" descr="4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25969"/>
            <a:ext cx="9753600" cy="398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4D13-B213-46CC-AA9B-19649FB36D59}" type="datetime1">
              <a:rPr lang="en-US" altLang="en-US" smtClean="0"/>
              <a:pPr/>
              <a:t>8/11/2022</a:t>
            </a:fld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B4B07-4768-4328-91CD-7466E7CD3180}" type="slidenum">
              <a:rPr lang="en-US" altLang="en-US"/>
              <a:pPr/>
              <a:t>125</a:t>
            </a:fld>
            <a:endParaRPr lang="en-US" alt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CSMA with Collision Detection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1" y="1530349"/>
            <a:ext cx="10047158" cy="838200"/>
          </a:xfrm>
        </p:spPr>
        <p:txBody>
          <a:bodyPr>
            <a:normAutofit/>
          </a:bodyPr>
          <a:lstStyle/>
          <a:p>
            <a:pPr algn="ctr">
              <a:buFontTx/>
              <a:buNone/>
            </a:pPr>
            <a:r>
              <a:rPr lang="en-US" altLang="en-US" dirty="0" smtClean="0"/>
              <a:t>States of CSMA/CD: </a:t>
            </a:r>
            <a:r>
              <a:rPr lang="en-US" altLang="en-US" dirty="0"/>
              <a:t>contention, </a:t>
            </a:r>
            <a:r>
              <a:rPr lang="en-US" altLang="en-US" dirty="0" smtClean="0"/>
              <a:t>transmission or idle</a:t>
            </a:r>
            <a:endParaRPr lang="en-US" altLang="en-US" dirty="0"/>
          </a:p>
        </p:txBody>
      </p:sp>
      <p:pic>
        <p:nvPicPr>
          <p:cNvPr id="13316" name="Picture 4" descr="4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05101"/>
            <a:ext cx="10058401" cy="3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73918-085B-44EF-999F-F0A46B3B3DE6}" type="datetime1">
              <a:rPr lang="en-US" altLang="en-US" smtClean="0"/>
              <a:pPr/>
              <a:t>8/11/2022</a:t>
            </a:fld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394-6A8F-4499-A271-BDB47ADE83C4}" type="slidenum">
              <a:rPr lang="en-US" altLang="en-US"/>
              <a:pPr/>
              <a:t>126</a:t>
            </a:fld>
            <a:endParaRPr lang="en-US" alt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Collision-Free Protocols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dirty="0" smtClean="0"/>
              <a:t>Bit-map protocol</a:t>
            </a:r>
            <a:endParaRPr lang="en-US" altLang="en-US" dirty="0"/>
          </a:p>
        </p:txBody>
      </p:sp>
      <p:pic>
        <p:nvPicPr>
          <p:cNvPr id="14340" name="Picture 4" descr="4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10439401" cy="3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D0BC-913B-46EF-A024-8F57F68F2968}" type="datetime1">
              <a:rPr lang="en-US" altLang="en-US" smtClean="0"/>
              <a:pPr/>
              <a:t>8/11/2022</a:t>
            </a:fld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AEF5-8152-4664-BE72-73F87C42BF73}" type="slidenum">
              <a:rPr lang="en-US" altLang="en-US"/>
              <a:pPr/>
              <a:t>127</a:t>
            </a:fld>
            <a:endParaRPr lang="en-US" alt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Collision-Free Protocols (2)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7638"/>
            <a:ext cx="10972801" cy="4708527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dirty="0" smtClean="0"/>
              <a:t>Binary </a:t>
            </a:r>
            <a:r>
              <a:rPr lang="en-US" altLang="en-US" dirty="0"/>
              <a:t>countdown </a:t>
            </a:r>
            <a:r>
              <a:rPr lang="en-US" altLang="en-US" dirty="0" smtClean="0"/>
              <a:t>protocol: - </a:t>
            </a:r>
            <a:r>
              <a:rPr lang="en-US" altLang="en-US" dirty="0"/>
              <a:t>indicates </a:t>
            </a:r>
            <a:r>
              <a:rPr lang="en-US" altLang="en-US" dirty="0" smtClean="0"/>
              <a:t>silence</a:t>
            </a:r>
            <a:endParaRPr lang="en-US" altLang="en-US" dirty="0"/>
          </a:p>
        </p:txBody>
      </p:sp>
      <p:pic>
        <p:nvPicPr>
          <p:cNvPr id="15364" name="Picture 4" descr="4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77359"/>
            <a:ext cx="8229600" cy="4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5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CSMA/CA (MACA)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1" dirty="0"/>
              <a:t>Multiple Access with Collision Avoidance</a:t>
            </a:r>
            <a:r>
              <a:rPr lang="en-US" dirty="0"/>
              <a:t>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41" y="1857828"/>
            <a:ext cx="973771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13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fontAlgn="base"/>
            <a:r>
              <a:rPr 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BEDF160-52F0-41A3-A3FC-01D07683086A}"/>
              </a:ext>
            </a:extLst>
          </p:cNvPr>
          <p:cNvSpPr/>
          <p:nvPr/>
        </p:nvSpPr>
        <p:spPr>
          <a:xfrm>
            <a:off x="1041116" y="1453285"/>
            <a:ext cx="10004257" cy="5097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IN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Communications  Telecommunication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means communication at a distance. (“tele”,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greek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word for “far”)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endParaRPr lang="en-IN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IN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refers to information presented in whatever form is agreed upon by the parties creating and using the data 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endParaRPr lang="en-IN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IN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Communication </a:t>
            </a:r>
            <a:r>
              <a:rPr lang="en-I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exchange of data between two devices via some form of transmission medium such as a wire cable 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endParaRPr lang="en-IN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a collection of facts. Information is how you understand those facts in context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unorganized, while information is structured or organized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not typically useful on its own, but information is</a:t>
            </a:r>
          </a:p>
          <a:p>
            <a:pPr>
              <a:buSzPct val="150000"/>
            </a:pPr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14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fontAlgn="base"/>
            <a:r>
              <a:rPr 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and Digital Data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BEDF160-52F0-41A3-A3FC-01D07683086A}"/>
              </a:ext>
            </a:extLst>
          </p:cNvPr>
          <p:cNvSpPr/>
          <p:nvPr/>
        </p:nvSpPr>
        <p:spPr>
          <a:xfrm>
            <a:off x="411124" y="1262981"/>
            <a:ext cx="11298867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term analog data refers to information that is continuous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data, such as the sounds made by a human voice, take on continuous values can be captured by a microphone and converted to an analog signal or sampled and converted to a digital signal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data refers to information that has discrete states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data take on discrete values. For example, data are stored in the memory as 0s and 1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can be converted to a digital signal or modulated into an analog signal for transmission across a medium</a:t>
            </a:r>
            <a:endParaRPr lang="en-IN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15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ct val="150000"/>
            </a:pPr>
            <a:r>
              <a:rPr 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and Digital Signals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BEDF160-52F0-41A3-A3FC-01D07683086A}"/>
              </a:ext>
            </a:extLst>
          </p:cNvPr>
          <p:cNvSpPr/>
          <p:nvPr/>
        </p:nvSpPr>
        <p:spPr>
          <a:xfrm>
            <a:off x="446567" y="951092"/>
            <a:ext cx="6471684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 signal is an electromagnetic or electrical current that is used for carrying data from one system or network to another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analog signal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any continuous signal for which the time varying feature of the signal is a representation of some other time varying quantity i.e., analogous to another time varying signal.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signal that represents data as a sequence of discrete values; at any given time it can only take on one of a finite number of values.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value 1 and 0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C449001-EBFF-42DA-B7F4-B0EB3F5AE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653" y="436535"/>
            <a:ext cx="3742043" cy="2699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3FEB37-124F-4654-BA63-A2B440271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59" y="3412910"/>
            <a:ext cx="36322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16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428055" y="219131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ct val="150000"/>
            </a:pPr>
            <a:r>
              <a:rPr lang="en-US" sz="3733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 and Frequencies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BEDF160-52F0-41A3-A3FC-01D07683086A}"/>
              </a:ext>
            </a:extLst>
          </p:cNvPr>
          <p:cNvSpPr/>
          <p:nvPr/>
        </p:nvSpPr>
        <p:spPr>
          <a:xfrm>
            <a:off x="446568" y="1121217"/>
            <a:ext cx="4926419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refers to the amount of time, in seconds, a signal needs to complete 1 cycle.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refers to the number of periods in 1 s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and period are the inverse of each other.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en-IN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B6ABEC9B-C85C-47C1-8D80-945B5A6B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1237"/>
            <a:ext cx="5941083" cy="565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5">
            <a:extLst>
              <a:ext uri="{FF2B5EF4-FFF2-40B4-BE49-F238E27FC236}">
                <a16:creationId xmlns="" xmlns:a16="http://schemas.microsoft.com/office/drawing/2014/main" id="{691B5D0A-B400-4E01-B165-FCAC5912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2" y="5222147"/>
            <a:ext cx="4419600" cy="873111"/>
          </a:xfrm>
          <a:prstGeom prst="rect">
            <a:avLst/>
          </a:prstGeom>
          <a:solidFill>
            <a:srgbClr val="3366FF"/>
          </a:solidFill>
          <a:ln w="2857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8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17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428055" y="219131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ct val="150000"/>
            </a:pPr>
            <a:r>
              <a:rPr lang="en-US" sz="3733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 and Frequencies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BEDF160-52F0-41A3-A3FC-01D07683086A}"/>
              </a:ext>
            </a:extLst>
          </p:cNvPr>
          <p:cNvSpPr/>
          <p:nvPr/>
        </p:nvSpPr>
        <p:spPr>
          <a:xfrm>
            <a:off x="446568" y="1121217"/>
            <a:ext cx="11036595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we use at home has a frequency of 60 Hz. The period of this sine wave can be determined as follows: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en-IN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="" xmlns:a16="http://schemas.microsoft.com/office/drawing/2014/main" id="{345D658F-281D-46A8-ACA4-4A13A556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59" y="2222651"/>
            <a:ext cx="8069500" cy="693813"/>
          </a:xfrm>
          <a:prstGeom prst="rect">
            <a:avLst/>
          </a:prstGeom>
          <a:noFill/>
          <a:ln w="57150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08AF6AA-2D97-4D1D-8734-09CD4746CB95}"/>
              </a:ext>
            </a:extLst>
          </p:cNvPr>
          <p:cNvSpPr/>
          <p:nvPr/>
        </p:nvSpPr>
        <p:spPr>
          <a:xfrm>
            <a:off x="446568" y="3383112"/>
            <a:ext cx="11036595" cy="91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period of a signal is 100 </a:t>
            </a:r>
            <a:r>
              <a:rPr lang="en-I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I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What is its frequency in kilohertz?</a:t>
            </a:r>
          </a:p>
          <a:p>
            <a:pPr marL="380990" indent="-38099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en-IN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="" xmlns:a16="http://schemas.microsoft.com/office/drawing/2014/main" id="{390FD70B-DFD5-43AA-BE0A-8FFF6F6B0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115" y="3898881"/>
            <a:ext cx="11379200" cy="107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133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 algn="just"/>
            <a:r>
              <a:rPr lang="en-US" alt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we change 100 </a:t>
            </a:r>
            <a:r>
              <a:rPr lang="en-US" alt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seconds, and then we calculate the frequency from the period (1 Hz = 10</a:t>
            </a:r>
            <a:r>
              <a:rPr lang="en-US" altLang="en-US" sz="2133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−3</a:t>
            </a:r>
            <a:r>
              <a:rPr lang="en-US" alt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kHz).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="" xmlns:a16="http://schemas.microsoft.com/office/drawing/2014/main" id="{1674E50C-28D0-4DBA-B850-880660D92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95" y="4783729"/>
            <a:ext cx="8038632" cy="1213035"/>
          </a:xfrm>
          <a:prstGeom prst="rect">
            <a:avLst/>
          </a:prstGeom>
          <a:noFill/>
          <a:ln w="57150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5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082800" y="2504924"/>
          <a:ext cx="8026401" cy="33414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75467"/>
                <a:gridCol w="2675467"/>
                <a:gridCol w="2675467"/>
              </a:tblGrid>
              <a:tr h="659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100" dirty="0" smtClean="0"/>
                        <a:t>Data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100" dirty="0" smtClean="0"/>
                        <a:t>Signal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100" dirty="0" smtClean="0"/>
                        <a:t>Technique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Analog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Analog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Modulation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Digital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Analog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Analog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Digital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Encoding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Digital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Digital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Google Shape;185;p29"/>
          <p:cNvSpPr/>
          <p:nvPr/>
        </p:nvSpPr>
        <p:spPr>
          <a:xfrm>
            <a:off x="1616740" y="465874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ct val="150000"/>
            </a:pPr>
            <a:r>
              <a:rPr lang="en-US" sz="3733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 Techniques</a:t>
            </a:r>
            <a:endParaRPr lang="en-US" sz="3733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63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19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428055" y="337461"/>
            <a:ext cx="9784429" cy="105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200000"/>
              </a:lnSpc>
              <a:buSzPct val="150000"/>
            </a:pPr>
            <a:r>
              <a:rPr 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77167E4-48CF-4738-B4D4-A6AB1FA1B2FF}"/>
              </a:ext>
            </a:extLst>
          </p:cNvPr>
          <p:cNvSpPr/>
          <p:nvPr/>
        </p:nvSpPr>
        <p:spPr>
          <a:xfrm>
            <a:off x="548438" y="1562884"/>
            <a:ext cx="1119962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is the process of altering one or more properties of a periodic waveform known as a carrier signal with respect to the modulation signal, which contains information to be transmitted</a:t>
            </a:r>
          </a:p>
          <a:p>
            <a:pPr marL="380990" indent="-38099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Modulation is performed by the device known as a modulator, and this technique is mainly used to overcome the interference of the signal. Modulation techniques typically aid in long-distance communication</a:t>
            </a:r>
          </a:p>
          <a:p>
            <a:pPr marL="380990" indent="-38099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is of two types</a:t>
            </a:r>
          </a:p>
          <a:p>
            <a:pPr>
              <a:lnSpc>
                <a:spcPct val="200000"/>
              </a:lnSpc>
              <a:buSzPct val="15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Analog Modulation</a:t>
            </a:r>
          </a:p>
          <a:p>
            <a:pPr>
              <a:lnSpc>
                <a:spcPct val="200000"/>
              </a:lnSpc>
              <a:buSzPct val="15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Digital modulation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2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1269599" cy="1200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1325360" y="445694"/>
            <a:ext cx="10172901" cy="10366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Autofit/>
          </a:bodyPr>
          <a:lstStyle/>
          <a:p>
            <a:pPr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100"/>
            </a:pPr>
            <a:r>
              <a:rPr lang="en" sz="4267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</a:t>
            </a:r>
            <a:r>
              <a:rPr lang="en" sz="4267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Networks</a:t>
            </a:r>
            <a:endParaRPr sz="4267" b="1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1097280" y="1701800"/>
            <a:ext cx="10058400" cy="46418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 fontScale="55000" lnSpcReduction="20000"/>
          </a:bodyPr>
          <a:lstStyle/>
          <a:p>
            <a:pPr marL="84665" indent="-67732">
              <a:lnSpc>
                <a:spcPct val="90000"/>
              </a:lnSpc>
              <a:spcBef>
                <a:spcPts val="0"/>
              </a:spcBef>
              <a:buSzPts val="200"/>
              <a:buNone/>
            </a:pPr>
            <a:endParaRPr sz="267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67"/>
              </a:spcBef>
              <a:buSzPts val="1400"/>
              <a:buNone/>
            </a:pPr>
            <a:r>
              <a:rPr lang="en" sz="1867" b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Teaching Scheme				Credits: 3 + 1 = 4</a:t>
            </a:r>
            <a:endParaRPr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SzPts val="1500"/>
              <a:buNone/>
            </a:pPr>
            <a:r>
              <a:rPr lang="en" b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Theory: </a:t>
            </a:r>
            <a:r>
              <a:rPr lang="e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Hrs / Week 				</a:t>
            </a:r>
            <a:r>
              <a:rPr lang="en" b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Practical: 2</a:t>
            </a:r>
            <a:r>
              <a:rPr lang="e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Hrs / Week</a:t>
            </a:r>
            <a:endParaRPr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4665" indent="-118530">
              <a:spcBef>
                <a:spcPts val="667"/>
              </a:spcBef>
              <a:buClr>
                <a:schemeClr val="dk1"/>
              </a:buClr>
              <a:buSzPts val="1400"/>
              <a:buFont typeface="Times New Roman"/>
              <a:buChar char=" "/>
            </a:pPr>
            <a:r>
              <a:rPr lang="en" sz="1867" b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Objectives:</a:t>
            </a:r>
            <a:endParaRPr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7859" lvl="1" indent="0">
              <a:spcBef>
                <a:spcPts val="667"/>
              </a:spcBef>
              <a:buClr>
                <a:schemeClr val="dk1"/>
              </a:buClr>
              <a:buSzPts val="1200"/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Knowledge:</a:t>
            </a:r>
          </a:p>
          <a:p>
            <a:pPr marL="287859" lvl="1" indent="0">
              <a:spcBef>
                <a:spcPts val="667"/>
              </a:spcBef>
              <a:buClr>
                <a:schemeClr val="dk1"/>
              </a:buClr>
              <a:buSzPts val="120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To understand the fundamentals of networking and data communications.</a:t>
            </a:r>
          </a:p>
          <a:p>
            <a:pPr marL="287859" lvl="1" indent="0">
              <a:spcBef>
                <a:spcPts val="667"/>
              </a:spcBef>
              <a:buClr>
                <a:schemeClr val="dk1"/>
              </a:buClr>
              <a:buSzPts val="120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ii. To understand network &amp; data link layer protocols.</a:t>
            </a:r>
          </a:p>
          <a:p>
            <a:pPr marL="287859" lvl="1" indent="0">
              <a:spcBef>
                <a:spcPts val="667"/>
              </a:spcBef>
              <a:buClr>
                <a:schemeClr val="dk1"/>
              </a:buClr>
              <a:buSzPts val="1200"/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Skills:  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To learn network layer protocols.</a:t>
            </a:r>
          </a:p>
          <a:p>
            <a:pPr marL="287859" lvl="1" indent="0">
              <a:spcBef>
                <a:spcPts val="667"/>
              </a:spcBef>
              <a:buClr>
                <a:schemeClr val="dk1"/>
              </a:buClr>
              <a:buSzPts val="1200"/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Attitude:</a:t>
            </a:r>
          </a:p>
          <a:p>
            <a:pPr marL="287859" lvl="1" indent="0">
              <a:spcBef>
                <a:spcPts val="667"/>
              </a:spcBef>
              <a:buClr>
                <a:schemeClr val="dk1"/>
              </a:buClr>
              <a:buSzPts val="120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To explore services offered by the transport layer.</a:t>
            </a:r>
          </a:p>
          <a:p>
            <a:pPr marL="287859" lvl="1" indent="0">
              <a:spcBef>
                <a:spcPts val="667"/>
              </a:spcBef>
              <a:buClr>
                <a:schemeClr val="dk1"/>
              </a:buClr>
              <a:buSzPts val="120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ii. To understand protocols of the application layer</a:t>
            </a:r>
          </a:p>
          <a:p>
            <a:pPr marL="287859" lvl="1" indent="0">
              <a:spcBef>
                <a:spcPts val="667"/>
              </a:spcBef>
              <a:buClr>
                <a:schemeClr val="dk1"/>
              </a:buClr>
              <a:buSzPts val="1200"/>
              <a:buNone/>
            </a:pPr>
            <a:r>
              <a:rPr lang="en" b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Outcomes</a:t>
            </a: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4665" indent="-118530">
              <a:spcBef>
                <a:spcPts val="1200"/>
              </a:spcBef>
              <a:buClr>
                <a:schemeClr val="dk1"/>
              </a:buClr>
              <a:buSzPts val="1400"/>
              <a:buFont typeface="Times New Roman"/>
              <a:buChar char=" "/>
            </a:pPr>
            <a:r>
              <a:rPr lang="en" sz="1867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completion of course, students should be able to</a:t>
            </a:r>
            <a:endParaRPr sz="1867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7859" lvl="1" indent="0">
              <a:spcBef>
                <a:spcPts val="800"/>
              </a:spcBef>
              <a:buClr>
                <a:schemeClr val="dk1"/>
              </a:buClr>
              <a:buSzPts val="120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Identify characterizing features of transmission techniques.</a:t>
            </a:r>
          </a:p>
          <a:p>
            <a:pPr marL="287859" lvl="1" indent="0">
              <a:spcBef>
                <a:spcPts val="800"/>
              </a:spcBef>
              <a:buClr>
                <a:schemeClr val="dk1"/>
              </a:buClr>
              <a:buSzPts val="120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Recall and Demonstrate working of flow control &amp; error control protocols.</a:t>
            </a:r>
          </a:p>
          <a:p>
            <a:pPr marL="287859" lvl="1" indent="0">
              <a:spcBef>
                <a:spcPts val="800"/>
              </a:spcBef>
              <a:buClr>
                <a:schemeClr val="dk1"/>
              </a:buClr>
              <a:buSzPts val="120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Select routing protocol to Develop fully-functional simulation to simulate its working.</a:t>
            </a:r>
          </a:p>
          <a:p>
            <a:pPr marL="287859" lvl="1" indent="0">
              <a:spcBef>
                <a:spcPts val="800"/>
              </a:spcBef>
              <a:buClr>
                <a:schemeClr val="dk1"/>
              </a:buClr>
              <a:buSzPts val="120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Define connection oriented &amp; connectionless transport layer protocols &amp; build working  applications based on it.</a:t>
            </a:r>
          </a:p>
          <a:p>
            <a:pPr marL="287859" lvl="1" indent="0">
              <a:spcBef>
                <a:spcPts val="800"/>
              </a:spcBef>
              <a:buClr>
                <a:schemeClr val="dk1"/>
              </a:buClr>
              <a:buSzPts val="120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Choose application layer protocol and make use of it in a suitable environment.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33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20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alt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Analog-to-Analog modulation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6">
            <a:extLst>
              <a:ext uri="{FF2B5EF4-FFF2-40B4-BE49-F238E27FC236}">
                <a16:creationId xmlns="" xmlns:a16="http://schemas.microsoft.com/office/drawing/2014/main" id="{9C414A64-AAA8-4807-9861-0A39AD53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6" y="2230838"/>
            <a:ext cx="83915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5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21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fontAlgn="base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to Analog Conversion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77167E4-48CF-4738-B4D4-A6AB1FA1B2FF}"/>
              </a:ext>
            </a:extLst>
          </p:cNvPr>
          <p:cNvSpPr/>
          <p:nvPr/>
        </p:nvSpPr>
        <p:spPr>
          <a:xfrm>
            <a:off x="548438" y="1633771"/>
            <a:ext cx="11199628" cy="3456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150000"/>
            </a:pPr>
            <a:r>
              <a:rPr lang="en-US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modulation (Analog Modulation Schemes)</a:t>
            </a:r>
          </a:p>
          <a:p>
            <a:pPr marL="380990" indent="-38099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Modulation: 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is varied keeping frequency and phase constant</a:t>
            </a:r>
          </a:p>
          <a:p>
            <a:pPr marL="380990" indent="-38099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Modulation: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is  varied keeping amplitude and phase constant</a:t>
            </a:r>
          </a:p>
          <a:p>
            <a:pPr marL="380990" indent="-38099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Modulation: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is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varied keeping amplitude and frequency constant</a:t>
            </a:r>
          </a:p>
          <a:p>
            <a:pPr marL="380990" indent="-38099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22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alt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Amplitude Modulation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="" xmlns:a16="http://schemas.microsoft.com/office/drawing/2014/main" id="{C08AADC6-BB40-4D47-A22B-19E3FEC5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39" y="926853"/>
            <a:ext cx="9456232" cy="423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="" xmlns:a16="http://schemas.microsoft.com/office/drawing/2014/main" id="{0F1F13A2-54C5-49A6-A72A-174E9B215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5385096"/>
            <a:ext cx="11125200" cy="748795"/>
          </a:xfrm>
          <a:prstGeom prst="rect">
            <a:avLst/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133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bandwidth required for AM can be determined from the bandwidth of the audio signal: B</a:t>
            </a:r>
            <a:r>
              <a:rPr lang="en-US" altLang="en-US" sz="2133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en-US" altLang="en-US" sz="2133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2B.</a:t>
            </a:r>
          </a:p>
        </p:txBody>
      </p:sp>
    </p:spTree>
    <p:extLst>
      <p:ext uri="{BB962C8B-B14F-4D97-AF65-F5344CB8AC3E}">
        <p14:creationId xmlns:p14="http://schemas.microsoft.com/office/powerpoint/2010/main" val="376328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23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alt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AM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95E4EB1-1F74-4391-BEE6-D79200F8E179}"/>
              </a:ext>
            </a:extLst>
          </p:cNvPr>
          <p:cNvSpPr/>
          <p:nvPr/>
        </p:nvSpPr>
        <p:spPr>
          <a:xfrm>
            <a:off x="715690" y="1599755"/>
            <a:ext cx="90379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Modulation is easier to implement 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components used in building the AM transmitter and AM receiver are very cheap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demodulated using a circuit consisting of very few components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691E057-C36A-4DA4-941A-A3F50F4B1CF6}"/>
              </a:ext>
            </a:extLst>
          </p:cNvPr>
          <p:cNvSpPr/>
          <p:nvPr/>
        </p:nvSpPr>
        <p:spPr>
          <a:xfrm>
            <a:off x="678149" y="3166028"/>
            <a:ext cx="111996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Performance due to noise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use of transmitter power 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efficient in terms of its use of bandwidth, requiring a bandwidth equal to twice that of the highest frequency.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CD74DC-3FF7-4FCE-A770-C94C69ADDE8A}"/>
              </a:ext>
            </a:extLst>
          </p:cNvPr>
          <p:cNvSpPr/>
          <p:nvPr/>
        </p:nvSpPr>
        <p:spPr>
          <a:xfrm>
            <a:off x="548437" y="1187580"/>
            <a:ext cx="5136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Amplitude Modulation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2A72F2F-9299-42D3-86F4-649ED7999777}"/>
              </a:ext>
            </a:extLst>
          </p:cNvPr>
          <p:cNvSpPr/>
          <p:nvPr/>
        </p:nvSpPr>
        <p:spPr>
          <a:xfrm>
            <a:off x="548437" y="2798980"/>
            <a:ext cx="5496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Amplitude Modulation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3DB4236-8610-430B-9CB4-652F3DA541F4}"/>
              </a:ext>
            </a:extLst>
          </p:cNvPr>
          <p:cNvSpPr/>
          <p:nvPr/>
        </p:nvSpPr>
        <p:spPr>
          <a:xfrm>
            <a:off x="510628" y="4717562"/>
            <a:ext cx="5255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Amplitude Modulation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D77210E-9BCA-4192-A35F-2B988CE83DC9}"/>
              </a:ext>
            </a:extLst>
          </p:cNvPr>
          <p:cNvSpPr/>
          <p:nvPr/>
        </p:nvSpPr>
        <p:spPr>
          <a:xfrm>
            <a:off x="626163" y="5112969"/>
            <a:ext cx="4321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Transmissions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Air-band radio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E017037-8C60-404F-A263-32071C272FE8}"/>
              </a:ext>
            </a:extLst>
          </p:cNvPr>
          <p:cNvSpPr/>
          <p:nvPr/>
        </p:nvSpPr>
        <p:spPr>
          <a:xfrm>
            <a:off x="4019143" y="5174395"/>
            <a:ext cx="4321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sideband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Quadrature amplitude modulation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24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alt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Modulation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711DA7B-0F92-434F-B74C-B7A03962268E}"/>
              </a:ext>
            </a:extLst>
          </p:cNvPr>
          <p:cNvSpPr/>
          <p:nvPr/>
        </p:nvSpPr>
        <p:spPr>
          <a:xfrm>
            <a:off x="548437" y="937629"/>
            <a:ext cx="11319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modulation is the process by which the frequency of a carrier signal changes with respect to the modulating signal.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="" xmlns:a16="http://schemas.microsoft.com/office/drawing/2014/main" id="{268BE74F-494D-473A-9D6A-B55B81D72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811" y="1303355"/>
            <a:ext cx="8673939" cy="425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7">
            <a:extLst>
              <a:ext uri="{FF2B5EF4-FFF2-40B4-BE49-F238E27FC236}">
                <a16:creationId xmlns="" xmlns:a16="http://schemas.microsoft.com/office/drawing/2014/main" id="{31AABC65-5321-4611-A2C9-2B7D281E7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" y="5658402"/>
            <a:ext cx="10769600" cy="666977"/>
          </a:xfrm>
          <a:prstGeom prst="rect">
            <a:avLst/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bandwidth required for FM can be determined from the bandwidth of the audio signal: B</a:t>
            </a:r>
            <a:r>
              <a:rPr lang="en-US" altLang="en-US" sz="1867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</a:t>
            </a:r>
            <a:r>
              <a:rPr lang="en-US" alt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10B.</a:t>
            </a:r>
          </a:p>
        </p:txBody>
      </p:sp>
    </p:spTree>
    <p:extLst>
      <p:ext uri="{BB962C8B-B14F-4D97-AF65-F5344CB8AC3E}">
        <p14:creationId xmlns:p14="http://schemas.microsoft.com/office/powerpoint/2010/main" val="20234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25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alt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FM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95E4EB1-1F74-4391-BEE6-D79200F8E179}"/>
              </a:ext>
            </a:extLst>
          </p:cNvPr>
          <p:cNvSpPr/>
          <p:nvPr/>
        </p:nvSpPr>
        <p:spPr>
          <a:xfrm>
            <a:off x="737186" y="1216059"/>
            <a:ext cx="97844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amplitude of the frequency-modulated wave does not get affected.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decrease in noise, hence  increase in the signal to noise ratio.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may reduce by increasing the frequency deviation.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allocation allows for a guard band which reduces adjacent channel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interference.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operates in a very high frequency called VHF.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691E057-C36A-4DA4-941A-A3F50F4B1CF6}"/>
              </a:ext>
            </a:extLst>
          </p:cNvPr>
          <p:cNvSpPr/>
          <p:nvPr/>
        </p:nvSpPr>
        <p:spPr>
          <a:xfrm>
            <a:off x="678149" y="3236915"/>
            <a:ext cx="93589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 cannot cover large areas.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Transmitting and receiving equipment of frequency modulation is complex and expensive.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much wider channel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kHz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by FM..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antennas for FM need to be closely placed for better signals.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CD74DC-3FF7-4FCE-A770-C94C69ADDE8A}"/>
              </a:ext>
            </a:extLst>
          </p:cNvPr>
          <p:cNvSpPr/>
          <p:nvPr/>
        </p:nvSpPr>
        <p:spPr>
          <a:xfrm>
            <a:off x="772644" y="838677"/>
            <a:ext cx="5146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Frequency Modulation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2A72F2F-9299-42D3-86F4-649ED7999777}"/>
              </a:ext>
            </a:extLst>
          </p:cNvPr>
          <p:cNvSpPr/>
          <p:nvPr/>
        </p:nvSpPr>
        <p:spPr>
          <a:xfrm>
            <a:off x="718561" y="2798980"/>
            <a:ext cx="5505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Frequency Modulation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3DB4236-8610-430B-9CB4-652F3DA541F4}"/>
              </a:ext>
            </a:extLst>
          </p:cNvPr>
          <p:cNvSpPr/>
          <p:nvPr/>
        </p:nvSpPr>
        <p:spPr>
          <a:xfrm>
            <a:off x="694929" y="4717562"/>
            <a:ext cx="5265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Frequency Modulation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D77210E-9BCA-4192-A35F-2B988CE83DC9}"/>
              </a:ext>
            </a:extLst>
          </p:cNvPr>
          <p:cNvSpPr/>
          <p:nvPr/>
        </p:nvSpPr>
        <p:spPr>
          <a:xfrm>
            <a:off x="654518" y="5112968"/>
            <a:ext cx="67315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Telemetry, radar and seismic prospecting, EEG monitoring 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in radio broadcasts 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for audio frequency synthesis.</a:t>
            </a:r>
          </a:p>
        </p:txBody>
      </p:sp>
    </p:spTree>
    <p:extLst>
      <p:ext uri="{BB962C8B-B14F-4D97-AF65-F5344CB8AC3E}">
        <p14:creationId xmlns:p14="http://schemas.microsoft.com/office/powerpoint/2010/main" val="41818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26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alt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Modulation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239D49F8-8C4A-44F6-A724-F8E32B975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58" y="1078243"/>
            <a:ext cx="8222905" cy="390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>
            <a:extLst>
              <a:ext uri="{FF2B5EF4-FFF2-40B4-BE49-F238E27FC236}">
                <a16:creationId xmlns="" xmlns:a16="http://schemas.microsoft.com/office/drawing/2014/main" id="{6E0F62E1-332F-4B42-BEEB-335EA3B0D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5469579"/>
            <a:ext cx="11531600" cy="666977"/>
          </a:xfrm>
          <a:prstGeom prst="rect">
            <a:avLst/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67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bandwidth required for PM can be determined from the bandwidth and maximum amplitude of the modulating signal:  B</a:t>
            </a:r>
            <a:r>
              <a:rPr lang="en-US" altLang="en-US" sz="1867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US" altLang="en-US" sz="1867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10B.</a:t>
            </a:r>
          </a:p>
        </p:txBody>
      </p:sp>
    </p:spTree>
    <p:extLst>
      <p:ext uri="{BB962C8B-B14F-4D97-AF65-F5344CB8AC3E}">
        <p14:creationId xmlns:p14="http://schemas.microsoft.com/office/powerpoint/2010/main" val="32226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27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alt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Phase Modulation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95E4EB1-1F74-4391-BEE6-D79200F8E179}"/>
              </a:ext>
            </a:extLst>
          </p:cNvPr>
          <p:cNvSpPr/>
          <p:nvPr/>
        </p:nvSpPr>
        <p:spPr>
          <a:xfrm>
            <a:off x="715691" y="1557223"/>
            <a:ext cx="8173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modulation (PM) is a simple contrasted to Frequency modulation (FM)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a higher transmitter efficiency.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a higher noise immunity.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691E057-C36A-4DA4-941A-A3F50F4B1CF6}"/>
              </a:ext>
            </a:extLst>
          </p:cNvPr>
          <p:cNvSpPr/>
          <p:nvPr/>
        </p:nvSpPr>
        <p:spPr>
          <a:xfrm>
            <a:off x="678149" y="3350325"/>
            <a:ext cx="111996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cost is quite expensive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ambiguity comes if we exceed its modulation index pi radian(180 degree).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frequency multiplier to increase phase modulation index.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CD74DC-3FF7-4FCE-A770-C94C69ADDE8A}"/>
              </a:ext>
            </a:extLst>
          </p:cNvPr>
          <p:cNvSpPr/>
          <p:nvPr/>
        </p:nvSpPr>
        <p:spPr>
          <a:xfrm>
            <a:off x="548438" y="1145048"/>
            <a:ext cx="4520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Phase Modulation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2A72F2F-9299-42D3-86F4-649ED7999777}"/>
              </a:ext>
            </a:extLst>
          </p:cNvPr>
          <p:cNvSpPr/>
          <p:nvPr/>
        </p:nvSpPr>
        <p:spPr>
          <a:xfrm>
            <a:off x="548437" y="2940746"/>
            <a:ext cx="4879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Phase Modulation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3DB4236-8610-430B-9CB4-652F3DA541F4}"/>
              </a:ext>
            </a:extLst>
          </p:cNvPr>
          <p:cNvSpPr/>
          <p:nvPr/>
        </p:nvSpPr>
        <p:spPr>
          <a:xfrm>
            <a:off x="510628" y="4476561"/>
            <a:ext cx="4639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Phase Modulation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D77210E-9BCA-4192-A35F-2B988CE83DC9}"/>
              </a:ext>
            </a:extLst>
          </p:cNvPr>
          <p:cNvSpPr/>
          <p:nvPr/>
        </p:nvSpPr>
        <p:spPr>
          <a:xfrm>
            <a:off x="548438" y="4941726"/>
            <a:ext cx="57673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the transmission of radio waves satellite transmission system</a:t>
            </a: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digital synthesizers for generating waveform and signal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E017037-8C60-404F-A263-32071C272FE8}"/>
              </a:ext>
            </a:extLst>
          </p:cNvPr>
          <p:cNvSpPr/>
          <p:nvPr/>
        </p:nvSpPr>
        <p:spPr>
          <a:xfrm>
            <a:off x="6277961" y="4734392"/>
            <a:ext cx="5767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technologies such as GSM, Satellite television, and Wi-Fi.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28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altLang="en-US" sz="3733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AM and FM</a:t>
            </a: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8C881B0E-D71B-4D31-BFA3-5073821B06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000" y="870353"/>
          <a:ext cx="10827250" cy="5625300"/>
        </p:xfrm>
        <a:graphic>
          <a:graphicData uri="http://schemas.openxmlformats.org/drawingml/2006/table">
            <a:tbl>
              <a:tblPr/>
              <a:tblGrid>
                <a:gridCol w="5413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13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9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Amplitude Modulation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b="1" dirty="0">
                          <a:latin typeface="Calibri"/>
                          <a:ea typeface="Calibri"/>
                          <a:cs typeface="Times New Roman"/>
                        </a:rPr>
                        <a:t>Frequency Modulation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62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In amplitude modulation, the frequency and phase remain the same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 In frequency modulation amplitude and phase remain the same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9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Its modulation index varies from 0 to 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Its modulation index is always greater than one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9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 has only two sidebands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 has an infinite number of sidebands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9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 has simple circuit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 has complex circuit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762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The amplitude of the carrier wave is modified in order to send the data or information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The frequency of the carrier wave is modified in order to send the data or information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9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 requires low bandwidth in the range of 10 kHz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 requires high bandwidth in the range of 200 kHz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90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In AM received signal is of low quality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In FM received signal is of high quality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762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 It operates in the medium frequency (MF) and high frequency (HF)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 It operates in the very high frequency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50474437"/>
                  </a:ext>
                </a:extLst>
              </a:tr>
              <a:tr h="5320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 has poor sound quality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900" dirty="0">
                          <a:latin typeface="Calibri"/>
                          <a:ea typeface="Calibri"/>
                          <a:cs typeface="Times New Roman"/>
                        </a:rPr>
                        <a:t>It has better sound quality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8436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3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 dirty="0">
                <a:solidFill>
                  <a:srgbClr val="0070C0"/>
                </a:solidFill>
              </a:rPr>
              <a:t>Digital to Analog Conversion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dirty="0"/>
              <a:t>Digital-to-analog conversion is the process of changing one of the characteristics of an analog signal based on the information in digital data. </a:t>
            </a:r>
            <a:endParaRPr dirty="0"/>
          </a:p>
          <a:p>
            <a:pPr marL="228594" indent="-50799"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228594" indent="-50799"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228594" indent="-50799"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3624" y="3328416"/>
            <a:ext cx="8915400" cy="267919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35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778000" y="286604"/>
            <a:ext cx="9377680" cy="968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 lvl="0"/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Pre-requisites</a:t>
            </a:r>
            <a:r>
              <a:rPr lang="en-IN" b="1" u="sng" dirty="0"/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3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1269599" cy="1200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19A5606-992F-402D-9B86-6DACD2B83FE5}"/>
              </a:ext>
            </a:extLst>
          </p:cNvPr>
          <p:cNvSpPr/>
          <p:nvPr/>
        </p:nvSpPr>
        <p:spPr>
          <a:xfrm>
            <a:off x="1325361" y="2089677"/>
            <a:ext cx="4722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 - Programming and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67146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 dirty="0">
                <a:solidFill>
                  <a:srgbClr val="0070C0"/>
                </a:solidFill>
              </a:rPr>
              <a:t>Types of Digital to Analog Conversion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228594" indent="-228594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Amplitude Shift Keying</a:t>
            </a:r>
            <a:endParaRPr dirty="0"/>
          </a:p>
          <a:p>
            <a:pPr marL="228594" indent="-228594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Frequency Shift Keying</a:t>
            </a:r>
            <a:endParaRPr dirty="0"/>
          </a:p>
          <a:p>
            <a:pPr marL="228594" indent="-228594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Phase Shift Keying</a:t>
            </a:r>
            <a:endParaRPr dirty="0"/>
          </a:p>
          <a:p>
            <a:pPr marL="228594" indent="-228594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Quadrature Amplitude Modulation</a:t>
            </a:r>
            <a:endParaRPr dirty="0"/>
          </a:p>
        </p:txBody>
      </p:sp>
      <p:pic>
        <p:nvPicPr>
          <p:cNvPr id="129" name="Google Shape;129;p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1825626"/>
            <a:ext cx="5181600" cy="32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0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 b="1" dirty="0" smtClean="0">
                <a:solidFill>
                  <a:srgbClr val="0070C0"/>
                </a:solidFill>
              </a:rPr>
              <a:t>Amplitude </a:t>
            </a:r>
            <a:r>
              <a:rPr lang="en-US" b="1" dirty="0">
                <a:solidFill>
                  <a:srgbClr val="0070C0"/>
                </a:solidFill>
              </a:rPr>
              <a:t>Shift Keying</a:t>
            </a:r>
            <a:endParaRPr b="1" dirty="0">
              <a:solidFill>
                <a:srgbClr val="0070C0"/>
              </a:solidFill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/>
          <a:p>
            <a:pPr marL="228594" indent="-228594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Definition: A digital modulation technique in which the amplitude of the carrier wave is altered according to the modulating signal (</a:t>
            </a:r>
            <a:r>
              <a:rPr lang="en-US" dirty="0" err="1"/>
              <a:t>bitstream</a:t>
            </a:r>
            <a:r>
              <a:rPr lang="en-US" dirty="0"/>
              <a:t>) is known as Amplitude Shift Keying (ASK). It is the easiest and straightforward digital modulation scheme.</a:t>
            </a:r>
            <a:endParaRPr dirty="0"/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endParaRPr dirty="0"/>
          </a:p>
          <a:p>
            <a:pPr marL="228594" indent="-228594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ASK is sometimes known as On-Off keying because the carrier wave swings between 0 and 1 according to the low and high level of input signal respectively.</a:t>
            </a:r>
            <a:endParaRPr dirty="0"/>
          </a:p>
        </p:txBody>
      </p:sp>
      <p:sp>
        <p:nvSpPr>
          <p:cNvPr id="174" name="Google Shape;174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48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 dirty="0" smtClean="0">
                <a:solidFill>
                  <a:srgbClr val="0070C0"/>
                </a:solidFill>
              </a:rPr>
              <a:t>Amplitude </a:t>
            </a:r>
            <a:r>
              <a:rPr lang="en-US" dirty="0">
                <a:solidFill>
                  <a:srgbClr val="0070C0"/>
                </a:solidFill>
              </a:rPr>
              <a:t>Shift Keying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183" name="Google Shape;183;p1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72101" y="1819926"/>
            <a:ext cx="5005848" cy="440718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36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/>
              <a:t>Bandwidth for ASK</a:t>
            </a:r>
            <a:endParaRPr/>
          </a:p>
        </p:txBody>
      </p:sp>
      <p:pic>
        <p:nvPicPr>
          <p:cNvPr id="192" name="Google Shape;192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2084439"/>
            <a:ext cx="10419735" cy="41393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47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>
                <a:solidFill>
                  <a:srgbClr val="0070C0"/>
                </a:solidFill>
              </a:rPr>
              <a:t>Frequency Shift Keying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241" name="Google Shape;24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/>
              <a:t>Definition: A digital modulation technique that allows data transmission by changing the frequency of the carrier wave according to the digital modulating signal is known as frequency shift keying (FSK).</a:t>
            </a:r>
            <a:endParaRPr/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endParaRPr/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r>
              <a:rPr lang="en-US"/>
              <a:t>It is the most straightforward and efficient digital signal transmission scheme.</a:t>
            </a:r>
            <a:endParaRPr/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endParaRPr/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84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 dirty="0" smtClean="0">
                <a:solidFill>
                  <a:srgbClr val="0070C0"/>
                </a:solidFill>
              </a:rPr>
              <a:t>Frequency </a:t>
            </a:r>
            <a:r>
              <a:rPr lang="en-US" dirty="0">
                <a:solidFill>
                  <a:srgbClr val="0070C0"/>
                </a:solidFill>
              </a:rPr>
              <a:t>Shift Keying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51" name="Google Shape;251;p1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81401" y="1812076"/>
            <a:ext cx="4945743" cy="442288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24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>
                <a:solidFill>
                  <a:srgbClr val="0070C0"/>
                </a:solidFill>
              </a:rPr>
              <a:t>Bandwidth of Frequency Shift Keying</a:t>
            </a:r>
            <a:endParaRPr>
              <a:solidFill>
                <a:srgbClr val="0070C0"/>
              </a:solidFill>
            </a:endParaRPr>
          </a:p>
        </p:txBody>
      </p:sp>
      <p:pic>
        <p:nvPicPr>
          <p:cNvPr id="260" name="Google Shape;260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80869"/>
            <a:ext cx="10515600" cy="324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8"/>
          <p:cNvSpPr txBox="1"/>
          <p:nvPr/>
        </p:nvSpPr>
        <p:spPr>
          <a:xfrm>
            <a:off x="8379308" y="5758223"/>
            <a:ext cx="25495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d = 1 for BFSK</a:t>
            </a:r>
            <a:endParaRPr sz="1200" dirty="0"/>
          </a:p>
        </p:txBody>
      </p:sp>
      <p:sp>
        <p:nvSpPr>
          <p:cNvPr id="262" name="Google Shape;26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92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>
                <a:solidFill>
                  <a:srgbClr val="0070C0"/>
                </a:solidFill>
              </a:rPr>
              <a:t>Phase Shift Keying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228594" indent="-228594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b="1" dirty="0"/>
              <a:t>Definition</a:t>
            </a:r>
            <a:r>
              <a:rPr lang="en-US" dirty="0"/>
              <a:t>: A digital modulation technique that transmits data by varying the phase of the carrier wave in accordance with the digital modulating signal, is called Phase Shift Keying (PSK).</a:t>
            </a:r>
            <a:endParaRPr dirty="0"/>
          </a:p>
          <a:p>
            <a:pPr marL="228594" indent="-228594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The easiest form of PSK is BPSK i.e., binary phase shift keying. However, PSK can be extended to 4 level and 8 level PSK that totally depends on the need of the system.</a:t>
            </a:r>
            <a:endParaRPr dirty="0"/>
          </a:p>
          <a:p>
            <a:pPr marL="228594" indent="-50799"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11" name="Google Shape;311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312" name="Google Shape;312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37</a:t>
            </a:fld>
            <a:endParaRPr/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49" y="185738"/>
            <a:ext cx="2381251" cy="742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16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rgbClr val="0070C0"/>
              </a:buClr>
              <a:buSzPts val="4400"/>
            </a:pPr>
            <a:r>
              <a:rPr lang="en-US" dirty="0" smtClean="0">
                <a:solidFill>
                  <a:srgbClr val="0070C0"/>
                </a:solidFill>
              </a:rPr>
              <a:t>Phase </a:t>
            </a:r>
            <a:r>
              <a:rPr lang="en-US" dirty="0">
                <a:solidFill>
                  <a:srgbClr val="0070C0"/>
                </a:solidFill>
              </a:rPr>
              <a:t>Shift Keying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838201" y="1825626"/>
            <a:ext cx="5257800" cy="25576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70000" lnSpcReduction="20000"/>
          </a:bodyPr>
          <a:lstStyle/>
          <a:p>
            <a:pPr marL="228594" indent="-228594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The Simplest PSK is binary PSK, in which we have only two signal element, one with a phase of 0</a:t>
            </a:r>
            <a:r>
              <a:rPr lang="en-US" baseline="30000" dirty="0"/>
              <a:t>0</a:t>
            </a:r>
            <a:r>
              <a:rPr lang="en-US" dirty="0"/>
              <a:t>, and the other with a phase 180</a:t>
            </a:r>
            <a:r>
              <a:rPr lang="en-US" baseline="30000" dirty="0"/>
              <a:t>0</a:t>
            </a:r>
            <a:endParaRPr dirty="0"/>
          </a:p>
          <a:p>
            <a:pPr marL="228594" indent="-228594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Binary PSK is as simple as binary ASK with one big advantage – it is less susceptible to  noise.</a:t>
            </a:r>
            <a:endParaRPr dirty="0"/>
          </a:p>
          <a:p>
            <a:pPr marL="228594" indent="-228594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PSK is superior to FSK because we do  not need two carrier signals</a:t>
            </a:r>
            <a:endParaRPr dirty="0"/>
          </a:p>
        </p:txBody>
      </p:sp>
      <p:pic>
        <p:nvPicPr>
          <p:cNvPr id="320" name="Google Shape;320;p2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09048" y="1825625"/>
            <a:ext cx="5044752" cy="435133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4"/>
          <p:cNvSpPr txBox="1"/>
          <p:nvPr/>
        </p:nvSpPr>
        <p:spPr>
          <a:xfrm>
            <a:off x="651102" y="4527248"/>
            <a:ext cx="53995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bit sequence changes from 0 to 1 then we noticed a positive phase change whereas, when the bit sequence changes from 1 to 0 then a negative change of phase is noticed.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22-07-2022</a:t>
            </a:r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38</a:t>
            </a:fld>
            <a:endParaRPr/>
          </a:p>
        </p:txBody>
      </p:sp>
      <p:pic>
        <p:nvPicPr>
          <p:cNvPr id="324" name="Google Shape;32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" y="185738"/>
            <a:ext cx="2381251" cy="742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56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733" b="1" dirty="0">
                <a:solidFill>
                  <a:srgbClr val="7030A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Digital-to-Digital Conversion</a:t>
            </a:r>
            <a:endParaRPr lang="en-US" sz="3733" b="1" dirty="0">
              <a:solidFill>
                <a:srgbClr val="7030A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SzPct val="117000"/>
            </a:pPr>
            <a:r>
              <a:rPr lang="en-US" altLang="en-US" dirty="0"/>
              <a:t>Represent digital data by using digital signals.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17000"/>
            </a:pPr>
            <a:r>
              <a:rPr lang="en-US" altLang="en-US" dirty="0"/>
              <a:t>The conversion involves three techniques: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17000"/>
            </a:pPr>
            <a:r>
              <a:rPr lang="en-US" altLang="en-US" sz="2000" dirty="0"/>
              <a:t>Line Coding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17000"/>
            </a:pPr>
            <a:r>
              <a:rPr lang="fr-FR" altLang="en-US" sz="2000" dirty="0"/>
              <a:t>Block </a:t>
            </a:r>
            <a:r>
              <a:rPr lang="fr-FR" altLang="en-US" sz="2000" dirty="0" err="1"/>
              <a:t>Coding</a:t>
            </a:r>
            <a:endParaRPr lang="fr-FR" altLang="en-US" sz="2000" dirty="0"/>
          </a:p>
          <a:p>
            <a:pPr lvl="1">
              <a:lnSpc>
                <a:spcPct val="150000"/>
              </a:lnSpc>
              <a:buClr>
                <a:schemeClr val="tx1"/>
              </a:buClr>
              <a:buSzPct val="117000"/>
            </a:pPr>
            <a:r>
              <a:rPr lang="en-US" altLang="en-US" sz="2000" dirty="0"/>
              <a:t>Scrambling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778000" y="286604"/>
            <a:ext cx="9377680" cy="968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3600"/>
            </a:pPr>
            <a:r>
              <a:rPr lang="en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Syllabus</a:t>
            </a:r>
            <a:endParaRPr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4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1269599" cy="1200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dt" idx="10"/>
          </p:nvPr>
        </p:nvSpPr>
        <p:spPr>
          <a:xfrm>
            <a:off x="762000" y="6459784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Feb.-2022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77" name="Google Shape;177;p28"/>
          <p:cNvGraphicFramePr/>
          <p:nvPr>
            <p:extLst/>
          </p:nvPr>
        </p:nvGraphicFramePr>
        <p:xfrm>
          <a:off x="0" y="1399988"/>
          <a:ext cx="12192000" cy="54249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46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773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7750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Fundamentals of networking and data communication (9 Hrs)</a:t>
                      </a:r>
                    </a:p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Analog Transmission: Analog-to-Analog conversion, Digital-to-Analog conversion, Digital Transmission: Digital-to-Digital conversion (line coding, block coding, scrambling), Analog-to-Digital conversion (Pulse Code Modulation, Delta Modulation) Types of Networks, Network Architectures, Network Topologies, Transmission media’s, Networking devices, OSI Model, TCP/IP Reference Model, Ethernet standards.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750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Link Layer: (9 Hrs)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Link Layer Services, Types of errors, Block coding, Error Control: Cyclic Redundancy Check (CRC) Code, Hamming Code, Checksum, sliding window Protocols: Selective Repeat (SR) &amp; Go Back N (GBN), Channel allocation, Multiple Access Protocols: ALOHA, CSMA/CD, CSMA/CA, Ethernet Frame format.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620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Network Layer  (9 Hrs)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Services, Internet Protocol: Ipv4 &amp; Ipv6, Classful Addressing, Classless Addressing, CIDR, Subnetting, NAT, ARP, RARP ICMP, Routing Algorithms: Distance-Vector (DV) Routing, Link State (LS) Routing, Routing in Internet: RIP, OSPF, BGP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7750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Transport Layer  (9 Hrs)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Services, Multiplexing, demultiplexing. Sockets, UDP, RTP, TCP: Services, Features, Segment, TCP Connection (Three-Way Handshake), Flow control and buffering, Silly window syndrome, Congestion Control. Congestion Control (Leaky Bucket, Token Bucket), Quality of Service (QoS)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highlight>
                          <a:srgbClr val="FCFCFC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620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Application Layer  (9 Hrs)</a:t>
                      </a: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Dynamic Host Control Protocol (DHCP), Hypertext Transfer Protocol (HTTP), FTP, TELNET, SMTP: POP3, IMAP, MIME, Domain Name System (DNS), SNMP.</a:t>
                      </a:r>
                      <a:endParaRPr sz="1500" dirty="0">
                        <a:highlight>
                          <a:srgbClr val="FCFCFC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73187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1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Line</a:t>
            </a:r>
            <a:r>
              <a:rPr lang="en-US" altLang="en-US" dirty="0" smtClean="0"/>
              <a:t> </a:t>
            </a:r>
            <a:r>
              <a:rPr lang="en-US" altLang="en-US" sz="32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Coding</a:t>
            </a:r>
            <a:endParaRPr lang="en-US" sz="3200" b="1" dirty="0">
              <a:solidFill>
                <a:srgbClr val="660066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Converting a string of 1’s and 0’s (digital data) into a sequence of signals that denote the 1’s and 0’s.</a:t>
            </a:r>
          </a:p>
          <a:p>
            <a:r>
              <a:rPr lang="en-US" altLang="en-US" sz="2400" dirty="0"/>
              <a:t>For example a high voltage level (+V) could represent a “1” and a low voltage level (0 or -V) could represent a “0”.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1" y="3622677"/>
            <a:ext cx="8775700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8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1765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Font typeface="Arial"/>
            </a:pPr>
            <a:r>
              <a:rPr lang="en-US" sz="36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Relationship</a:t>
            </a:r>
            <a:r>
              <a:rPr lang="en-US" dirty="0" smtClean="0"/>
              <a:t> </a:t>
            </a:r>
            <a:r>
              <a:rPr lang="en-US" sz="36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between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data rate and signal rate</a:t>
            </a:r>
          </a:p>
        </p:txBody>
      </p:sp>
      <p:pic>
        <p:nvPicPr>
          <p:cNvPr id="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31" y="1850348"/>
            <a:ext cx="5558399" cy="444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1911" y="2491299"/>
            <a:ext cx="4295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/>
              <a:t>Data rate = the number of bits sent per sec - bps. 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81685" y="4368015"/>
            <a:ext cx="46494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/>
              <a:t>The baud or signal rate can be expressed as: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sz="1600" dirty="0"/>
              <a:t>S = c x N x 1/r bauds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/>
              <a:t>where N is data rate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/>
              <a:t>c is the case factor (worst, best &amp; avg.)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/>
              <a:t>r is the ratio between data element &amp; signal element</a:t>
            </a:r>
          </a:p>
        </p:txBody>
      </p:sp>
    </p:spTree>
    <p:extLst>
      <p:ext uri="{BB962C8B-B14F-4D97-AF65-F5344CB8AC3E}">
        <p14:creationId xmlns:p14="http://schemas.microsoft.com/office/powerpoint/2010/main" val="136861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Font typeface="Arial"/>
            </a:pPr>
            <a:r>
              <a:rPr lang="en-US" sz="32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Example - Signal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signal is carrying data in which one data element is encoded as one signal element ( r = 1). If the bit rate is 100 kbps, what is the average value of the baud rate if c is between 0 and 1? Assume that the average value of c is 1/2 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94" y="4262718"/>
            <a:ext cx="8684615" cy="968189"/>
          </a:xfrm>
          <a:prstGeom prst="rect">
            <a:avLst/>
          </a:prstGeom>
          <a:noFill/>
          <a:ln w="57150" cmpd="thickThin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8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Font typeface="Arial"/>
            </a:pPr>
            <a:r>
              <a:rPr lang="en-US" sz="32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Line Coding Schemes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71" y="1825626"/>
            <a:ext cx="9144000" cy="403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5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Unipolar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Signal levels are on one side of the time axis - either above or below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NRZ - Non Return to Zero scheme is an example of this code. The signal level does not return to zero during a symbol transmission.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It has no synchronization or any error detection. It is simple but costly in power consumption.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" r="33980"/>
          <a:stretch/>
        </p:blipFill>
        <p:spPr bwMode="auto">
          <a:xfrm>
            <a:off x="6354376" y="4488471"/>
            <a:ext cx="4542981" cy="178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59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76"/>
          <a:stretch/>
        </p:blipFill>
        <p:spPr bwMode="auto">
          <a:xfrm>
            <a:off x="7352938" y="141460"/>
            <a:ext cx="4839063" cy="246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Polar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Non-Return-to-Zero (NRZ) </a:t>
            </a:r>
          </a:p>
          <a:p>
            <a:r>
              <a:rPr lang="en-US" sz="2200" dirty="0"/>
              <a:t>The voltages are on both sides of the time axis.</a:t>
            </a:r>
          </a:p>
          <a:p>
            <a:r>
              <a:rPr lang="en-US" sz="2200" dirty="0"/>
              <a:t>Polar NRZ scheme can be implemented with two voltages. E.g. +V for 1 and -V for 0.</a:t>
            </a:r>
          </a:p>
          <a:p>
            <a:r>
              <a:rPr lang="en-US" altLang="en-US" sz="2400" dirty="0"/>
              <a:t>There are two versions: </a:t>
            </a:r>
          </a:p>
          <a:p>
            <a:pPr marL="685783" lvl="2">
              <a:spcBef>
                <a:spcPts val="1000"/>
              </a:spcBef>
            </a:pPr>
            <a:r>
              <a:rPr lang="en-US" altLang="en-US" sz="1800" dirty="0"/>
              <a:t>NZR - Level (NRZ-L) - positive voltage for one symbol and negative for the other</a:t>
            </a:r>
          </a:p>
          <a:p>
            <a:pPr marL="685783" lvl="2">
              <a:spcBef>
                <a:spcPts val="1000"/>
              </a:spcBef>
            </a:pPr>
            <a:r>
              <a:rPr lang="en-US" altLang="en-US" sz="1800" dirty="0"/>
              <a:t>NRZ - Inversion (NRZ-I) - the change or lack of change in polarity determines the value of a symbol. E.g. a “1” symbol inverts the polarity a “0” does not.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28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660066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Polar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Return-to-Zero (RZ) </a:t>
            </a:r>
          </a:p>
          <a:p>
            <a:r>
              <a:rPr lang="en-US" sz="2200" dirty="0"/>
              <a:t>This scheme uses three voltage values. +, 0, -.</a:t>
            </a:r>
          </a:p>
          <a:p>
            <a:r>
              <a:rPr lang="en-US" sz="2200" dirty="0"/>
              <a:t>Each symbol has a transition in the middle. Either from high to zero or from low to zero.</a:t>
            </a:r>
          </a:p>
          <a:p>
            <a:r>
              <a:rPr lang="en-US" altLang="en-US" sz="2200" dirty="0"/>
              <a:t>This scheme has more signal transitions (two per symbol) so requires a wider bandwidth.</a:t>
            </a:r>
          </a:p>
          <a:p>
            <a:endParaRPr lang="en-US" sz="24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00"/>
          <a:stretch/>
        </p:blipFill>
        <p:spPr bwMode="auto">
          <a:xfrm>
            <a:off x="6896569" y="3734641"/>
            <a:ext cx="4457233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91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Bipolar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Code uses 3 voltage levels: - +, 0, -, to represent the symbols (note not transitions to zero as in RZ).</a:t>
            </a:r>
          </a:p>
          <a:p>
            <a:r>
              <a:rPr lang="en-US" sz="2400" dirty="0"/>
              <a:t>Voltage level for one symbol is at “0” and the other alternates between + &amp; -.</a:t>
            </a:r>
          </a:p>
          <a:p>
            <a:r>
              <a:rPr lang="en-US" sz="2400" dirty="0"/>
              <a:t>Bipolar Alternate Mark Inversion (AMI) - the “0” symbol is represented by zero voltage and the “1” symbol alternates between +V and -V.</a:t>
            </a:r>
          </a:p>
          <a:p>
            <a:r>
              <a:rPr lang="en-US" sz="2400" dirty="0" err="1"/>
              <a:t>Pseudoternary</a:t>
            </a:r>
            <a:r>
              <a:rPr lang="en-US" sz="2400" dirty="0"/>
              <a:t> </a:t>
            </a:r>
            <a:r>
              <a:rPr lang="en-US" sz="2400" dirty="0"/>
              <a:t>is the reverse of AMI.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83"/>
          <a:stretch/>
        </p:blipFill>
        <p:spPr bwMode="auto">
          <a:xfrm>
            <a:off x="6705787" y="4478338"/>
            <a:ext cx="5486213" cy="237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99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technique of sending data in a set of sequence.</a:t>
            </a:r>
          </a:p>
          <a:p>
            <a:r>
              <a:rPr lang="en-US" sz="2400" dirty="0"/>
              <a:t>Block coding is done in three steps: </a:t>
            </a:r>
          </a:p>
          <a:p>
            <a:pPr lvl="1"/>
            <a:r>
              <a:rPr lang="en-US" sz="2000" dirty="0"/>
              <a:t>Division, </a:t>
            </a:r>
          </a:p>
          <a:p>
            <a:pPr lvl="1"/>
            <a:r>
              <a:rPr lang="en-US" sz="2000" dirty="0"/>
              <a:t>Substitution and </a:t>
            </a:r>
          </a:p>
          <a:p>
            <a:pPr lvl="1"/>
            <a:r>
              <a:rPr lang="en-US" sz="2000" dirty="0"/>
              <a:t>Combination.</a:t>
            </a:r>
          </a:p>
          <a:p>
            <a:r>
              <a:rPr lang="en-US" sz="2400" dirty="0"/>
              <a:t>Need to add redundant bits for padding, error checking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15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685" y="1809932"/>
            <a:ext cx="6265888" cy="448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57574"/>
            <a:ext cx="10058400" cy="1450757"/>
          </a:xfrm>
        </p:spPr>
        <p:txBody>
          <a:bodyPr/>
          <a:lstStyle/>
          <a:p>
            <a:r>
              <a:rPr lang="en-US" dirty="0" smtClean="0"/>
              <a:t>Block Coding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778000" y="286604"/>
            <a:ext cx="9377680" cy="968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 lvl="0"/>
            <a:r>
              <a:rPr lang="en-US" b="1" dirty="0">
                <a:solidFill>
                  <a:srgbClr val="7030A0"/>
                </a:solidFill>
              </a:rPr>
              <a:t>Guidelines for CCA and LCA</a:t>
            </a:r>
            <a:endParaRPr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5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1269599" cy="1200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B68A6A2-9AB9-4E7C-B0E9-C46632173F65}"/>
              </a:ext>
            </a:extLst>
          </p:cNvPr>
          <p:cNvSpPr/>
          <p:nvPr/>
        </p:nvSpPr>
        <p:spPr>
          <a:xfrm>
            <a:off x="2512037" y="1727260"/>
            <a:ext cx="2962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Examination Scheme</a:t>
            </a:r>
            <a:endParaRPr lang="en-US" sz="1333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3CC7EB6-9E1C-473D-BD51-F15071DD48DE}"/>
              </a:ext>
            </a:extLst>
          </p:cNvPr>
          <p:cNvSpPr/>
          <p:nvPr/>
        </p:nvSpPr>
        <p:spPr>
          <a:xfrm>
            <a:off x="7555839" y="1713094"/>
            <a:ext cx="3469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CCA Marks Distribution</a:t>
            </a:r>
            <a:endParaRPr lang="en-US" sz="1333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67E1A57F-EB72-463A-8B8A-B18BEA974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6400" y="2192103"/>
          <a:ext cx="5513330" cy="1813647"/>
        </p:xfrm>
        <a:graphic>
          <a:graphicData uri="http://schemas.openxmlformats.org/drawingml/2006/table">
            <a:tbl>
              <a:tblPr/>
              <a:tblGrid>
                <a:gridCol w="7792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23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07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47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0160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Examination Scheme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Marks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34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Class Continuous Assessment (CCA)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Laboratory Continuous Assessment (LCA)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End Term Theory Examination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DD8D839A-0E63-48FB-9E40-BB0243022E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11821" y="2133458"/>
          <a:ext cx="5513331" cy="2157119"/>
        </p:xfrm>
        <a:graphic>
          <a:graphicData uri="http://schemas.openxmlformats.org/drawingml/2006/table">
            <a:tbl>
              <a:tblPr/>
              <a:tblGrid>
                <a:gridCol w="8005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338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89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178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016000" marR="0" lvl="2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Class Continuous Assessment: (60 Marks)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Marks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Assignments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Mid Term Exam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Active Learning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C38D42FC-6440-4828-89A4-F1884AD081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596" y="4422569"/>
          <a:ext cx="5513330" cy="1792699"/>
        </p:xfrm>
        <a:graphic>
          <a:graphicData uri="http://schemas.openxmlformats.org/drawingml/2006/table">
            <a:tbl>
              <a:tblPr/>
              <a:tblGrid>
                <a:gridCol w="7792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23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07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0160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Laboratory Continuous Assessment: 50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Marks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34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Performance of Experiment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Oral Examination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7DF8858-20C6-49AE-A3C7-3C6E4CBDEB3C}"/>
              </a:ext>
            </a:extLst>
          </p:cNvPr>
          <p:cNvSpPr/>
          <p:nvPr/>
        </p:nvSpPr>
        <p:spPr>
          <a:xfrm>
            <a:off x="7448700" y="4611407"/>
            <a:ext cx="2973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/>
              <a:t>Term End Examination: 40 Marks</a:t>
            </a:r>
          </a:p>
        </p:txBody>
      </p:sp>
    </p:spTree>
    <p:extLst>
      <p:ext uri="{BB962C8B-B14F-4D97-AF65-F5344CB8AC3E}">
        <p14:creationId xmlns:p14="http://schemas.microsoft.com/office/powerpoint/2010/main" val="180405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Scrambling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3451" indent="-457189">
              <a:buFont typeface="+mj-lt"/>
              <a:buAutoNum type="arabicPeriod"/>
            </a:pPr>
            <a:r>
              <a:rPr lang="en-US" sz="2400" dirty="0"/>
              <a:t>Earlier coding schemes are not suitable for long distance because of DC component</a:t>
            </a:r>
          </a:p>
          <a:p>
            <a:pPr marL="643451" indent="-457189">
              <a:buFont typeface="+mj-lt"/>
              <a:buAutoNum type="arabicPeriod"/>
            </a:pPr>
            <a:r>
              <a:rPr lang="en-US" sz="2400" dirty="0"/>
              <a:t>Scrambling is a technique to avoid long sequence of 0’s used to create a sequence of bits that has the required </a:t>
            </a:r>
            <a:r>
              <a:rPr lang="en-US" sz="2400" dirty="0"/>
              <a:t>bandwidth </a:t>
            </a:r>
            <a:r>
              <a:rPr lang="en-US" sz="2400" dirty="0"/>
              <a:t>for transmission - self clocking, no low frequencies, no wide bandwidth.</a:t>
            </a:r>
          </a:p>
          <a:p>
            <a:pPr marL="643451" indent="-457189">
              <a:buFont typeface="+mj-lt"/>
              <a:buAutoNum type="arabicPeriod"/>
            </a:pPr>
            <a:r>
              <a:rPr lang="en-US" sz="2400" dirty="0"/>
              <a:t>It is implemented at the same time as encoding, the bit stream is created on the fly.</a:t>
            </a:r>
          </a:p>
          <a:p>
            <a:pPr marL="643451" indent="-457189">
              <a:buFont typeface="+mj-lt"/>
              <a:buAutoNum type="arabicPeriod"/>
            </a:pPr>
            <a:r>
              <a:rPr lang="en-US" sz="2400" dirty="0"/>
              <a:t>It replaces ‘unfriendly’ runs of bits with a violation code that is easy to </a:t>
            </a:r>
            <a:r>
              <a:rPr lang="en-US" sz="2400" dirty="0"/>
              <a:t>recognize.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79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Scrambling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693195"/>
            <a:ext cx="8829675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13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Analog-to-Digital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digital signal is superior to an analog signal </a:t>
            </a:r>
          </a:p>
          <a:p>
            <a:pPr lvl="1"/>
            <a:r>
              <a:rPr lang="en-US" dirty="0" smtClean="0"/>
              <a:t>it is more robust to noise and can easily be recovered, corrected and amplified. </a:t>
            </a:r>
          </a:p>
          <a:p>
            <a:r>
              <a:rPr lang="en-US" dirty="0" smtClean="0"/>
              <a:t>For this reason, it is better to change an analog signal to digital data. </a:t>
            </a:r>
          </a:p>
          <a:p>
            <a:r>
              <a:rPr lang="en-US" dirty="0" smtClean="0"/>
              <a:t>In this section we describe two techniques, </a:t>
            </a:r>
          </a:p>
          <a:p>
            <a:pPr lvl="1"/>
            <a:r>
              <a:rPr lang="en-US" dirty="0" smtClean="0"/>
              <a:t>Pulse Code Modulation and </a:t>
            </a:r>
          </a:p>
          <a:p>
            <a:pPr lvl="1"/>
            <a:r>
              <a:rPr lang="en-US" dirty="0" smtClean="0"/>
              <a:t>Delta Modulation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818" y="2131986"/>
            <a:ext cx="8821737" cy="398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Code Modulation (PCM)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PCM consists of three steps to digitize an analog signal</a:t>
            </a:r>
            <a:r>
              <a:rPr lang="en-US" altLang="en-US" dirty="0" smtClean="0"/>
              <a:t>:</a:t>
            </a:r>
          </a:p>
          <a:p>
            <a:pPr marL="457189" lvl="1" indent="0">
              <a:buNone/>
            </a:pPr>
            <a:endParaRPr lang="en-US" altLang="en-US" dirty="0" smtClean="0"/>
          </a:p>
          <a:p>
            <a:pPr marL="0" lvl="1" indent="0">
              <a:buNone/>
            </a:pPr>
            <a:r>
              <a:rPr lang="en-US" altLang="en-US" dirty="0" smtClean="0"/>
              <a:t>Sampling</a:t>
            </a:r>
            <a:endParaRPr lang="en-US" altLang="en-US" dirty="0"/>
          </a:p>
          <a:p>
            <a:pPr marL="0" lvl="1" indent="0">
              <a:buNone/>
            </a:pPr>
            <a:r>
              <a:rPr lang="en-US" altLang="en-US" dirty="0"/>
              <a:t>Quantization</a:t>
            </a:r>
          </a:p>
          <a:p>
            <a:pPr marL="0" lvl="1" indent="0">
              <a:buNone/>
            </a:pPr>
            <a:r>
              <a:rPr lang="en-US" altLang="en-US" dirty="0"/>
              <a:t>Binary E</a:t>
            </a:r>
            <a:r>
              <a:rPr lang="en-US" altLang="en-US" dirty="0" smtClean="0"/>
              <a:t>ncoding</a:t>
            </a:r>
          </a:p>
          <a:p>
            <a:pPr marL="0" lvl="1" indent="0">
              <a:buNone/>
            </a:pPr>
            <a:endParaRPr lang="en-US" altLang="en-US" dirty="0"/>
          </a:p>
          <a:p>
            <a:pPr marL="0" lvl="1" indent="0"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916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Analog signal is sampled every T</a:t>
            </a:r>
            <a:r>
              <a:rPr lang="en-US" altLang="en-US" baseline="-25000" dirty="0"/>
              <a:t>S</a:t>
            </a:r>
            <a:r>
              <a:rPr lang="en-US" altLang="en-US" dirty="0"/>
              <a:t> secs</a:t>
            </a:r>
            <a:r>
              <a:rPr lang="en-US" altLang="en-US" dirty="0" smtClean="0"/>
              <a:t>.</a:t>
            </a:r>
          </a:p>
          <a:p>
            <a:r>
              <a:rPr lang="en-US" altLang="en-US" dirty="0"/>
              <a:t>There are 3 sampling methods:</a:t>
            </a:r>
          </a:p>
          <a:p>
            <a:pPr lvl="1"/>
            <a:r>
              <a:rPr lang="en-US" altLang="en-US" dirty="0"/>
              <a:t>Ideal - an impulse at each sampling instant</a:t>
            </a:r>
          </a:p>
          <a:p>
            <a:pPr lvl="1"/>
            <a:r>
              <a:rPr lang="en-US" altLang="en-US" dirty="0"/>
              <a:t>Natural - a pulse of short width with varying amplitude</a:t>
            </a:r>
          </a:p>
          <a:p>
            <a:pPr lvl="1"/>
            <a:r>
              <a:rPr lang="en-US" altLang="en-US" dirty="0"/>
              <a:t>Flattop - sample and hold, like natural but with single amplitude value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91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Sampling Methods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1825625"/>
            <a:ext cx="8242204" cy="450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53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Quantization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results in a series of pulses of varying amplitude values ranging between two limits: a min and a max.</a:t>
            </a:r>
          </a:p>
          <a:p>
            <a:r>
              <a:rPr lang="en-US" altLang="en-US" dirty="0"/>
              <a:t>The amplitude values are infinite between the two limits.</a:t>
            </a:r>
          </a:p>
          <a:p>
            <a:r>
              <a:rPr lang="en-US" altLang="en-US" dirty="0"/>
              <a:t>We need to map the </a:t>
            </a:r>
            <a:r>
              <a:rPr lang="en-US" altLang="en-US" i="1" dirty="0"/>
              <a:t>infinite</a:t>
            </a:r>
            <a:r>
              <a:rPr lang="en-US" altLang="en-US" dirty="0"/>
              <a:t> amplitude values onto a finite set of known values</a:t>
            </a:r>
            <a:r>
              <a:rPr lang="en-US" alt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14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Quantization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Assume we have a voltage signal with amplitudes </a:t>
            </a:r>
            <a:r>
              <a:rPr lang="en-US" altLang="en-US" dirty="0" err="1" smtClean="0"/>
              <a:t>V</a:t>
            </a:r>
            <a:r>
              <a:rPr lang="en-US" altLang="en-US" baseline="-25000" dirty="0" err="1" smtClean="0"/>
              <a:t>min</a:t>
            </a:r>
            <a:r>
              <a:rPr lang="en-US" altLang="en-US" dirty="0" smtClean="0"/>
              <a:t>=-20V and V</a:t>
            </a:r>
            <a:r>
              <a:rPr lang="en-US" altLang="en-US" baseline="-25000" dirty="0" smtClean="0"/>
              <a:t>max</a:t>
            </a:r>
            <a:r>
              <a:rPr lang="en-US" altLang="en-US" dirty="0" smtClean="0"/>
              <a:t>=+20V.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We want to use L=8 quantization levels.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Zone width</a:t>
            </a:r>
            <a:r>
              <a:rPr lang="en-US" altLang="en-US" dirty="0" smtClean="0">
                <a:latin typeface="Symbol" panose="05050102010706020507" pitchFamily="18" charset="2"/>
                <a:sym typeface="Symbol" panose="05050102010706020507" pitchFamily="18" charset="2"/>
              </a:rPr>
              <a:t></a:t>
            </a:r>
            <a:r>
              <a:rPr lang="en-US" altLang="en-US" dirty="0" smtClean="0"/>
              <a:t> = (20 - -20)/8 = 5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The 8 zones are: -20 to -15, -15 to -10, -10 to -5, -5 to 0, 0 to +5, +5 to +10, +10 to +15, +15 to +20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The midpoints are: -17.5, -12.5, -7.5, -2.5, 2.5, 7.5, 12.5, 17.5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76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Encoding</a:t>
            </a:r>
            <a:endParaRPr lang="en-US" dirty="0"/>
          </a:p>
        </p:txBody>
      </p:sp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178" y="1825625"/>
            <a:ext cx="5815645" cy="4351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69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Each zone is then assigned a binary code.</a:t>
            </a:r>
          </a:p>
          <a:p>
            <a:r>
              <a:rPr lang="en-US" altLang="en-US" dirty="0"/>
              <a:t>The number of bits required to encode the zones, or the number of bits per sample as it is commonly referred to, is obtained as follows: </a:t>
            </a:r>
          </a:p>
          <a:p>
            <a:pPr algn="ctr">
              <a:buNone/>
            </a:pPr>
            <a:r>
              <a:rPr lang="en-US" altLang="en-US" dirty="0" err="1"/>
              <a:t>n</a:t>
            </a:r>
            <a:r>
              <a:rPr lang="en-US" altLang="en-US" baseline="-25000" dirty="0" err="1"/>
              <a:t>b</a:t>
            </a:r>
            <a:r>
              <a:rPr lang="en-US" altLang="en-US" dirty="0"/>
              <a:t> = log</a:t>
            </a:r>
            <a:r>
              <a:rPr lang="en-US" altLang="en-US" baseline="-25000" dirty="0"/>
              <a:t>2</a:t>
            </a:r>
            <a:r>
              <a:rPr lang="en-US" altLang="en-US" dirty="0"/>
              <a:t> L</a:t>
            </a:r>
          </a:p>
          <a:p>
            <a:r>
              <a:rPr lang="en-US" altLang="en-US" dirty="0"/>
              <a:t>Given our example, </a:t>
            </a:r>
            <a:r>
              <a:rPr lang="en-US" altLang="en-US" dirty="0" err="1"/>
              <a:t>n</a:t>
            </a:r>
            <a:r>
              <a:rPr lang="en-US" altLang="en-US" baseline="-25000" dirty="0" err="1"/>
              <a:t>b</a:t>
            </a:r>
            <a:r>
              <a:rPr lang="en-US" altLang="en-US" dirty="0"/>
              <a:t> = 3</a:t>
            </a:r>
          </a:p>
          <a:p>
            <a:r>
              <a:rPr lang="en-US" altLang="en-US" dirty="0"/>
              <a:t>The 8 zone (or level) codes are therefore: 000, 001, 010, 011, 100, 101, 110, and 111</a:t>
            </a:r>
          </a:p>
          <a:p>
            <a:r>
              <a:rPr lang="en-US" altLang="en-US" dirty="0"/>
              <a:t>Assigning codes to zones:</a:t>
            </a:r>
          </a:p>
          <a:p>
            <a:pPr lvl="1"/>
            <a:r>
              <a:rPr lang="en-US" altLang="en-US" dirty="0"/>
              <a:t>000 will refer to zone -20 to -15</a:t>
            </a:r>
          </a:p>
          <a:p>
            <a:pPr lvl="1"/>
            <a:r>
              <a:rPr lang="en-US" altLang="en-US" dirty="0"/>
              <a:t>001 to zone -15 to -10, etc.</a:t>
            </a:r>
          </a:p>
        </p:txBody>
      </p:sp>
    </p:spTree>
    <p:extLst>
      <p:ext uri="{BB962C8B-B14F-4D97-AF65-F5344CB8AC3E}">
        <p14:creationId xmlns:p14="http://schemas.microsoft.com/office/powerpoint/2010/main" val="25239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6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804820" y="247246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Lab Assignment</a:t>
            </a:r>
            <a:endParaRPr lang="en-US" altLang="en-US" sz="3200" b="1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985353" cy="70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D420394-80A4-4FB7-8422-52E744CF9BE9}"/>
              </a:ext>
            </a:extLst>
          </p:cNvPr>
          <p:cNvSpPr/>
          <p:nvPr/>
        </p:nvSpPr>
        <p:spPr>
          <a:xfrm>
            <a:off x="212651" y="817347"/>
            <a:ext cx="11780875" cy="798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92" indent="-304792">
              <a:spcBef>
                <a:spcPts val="800"/>
              </a:spcBef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a simple network (LAN) with different topologies &amp; test it  using PING utility.   </a:t>
            </a:r>
          </a:p>
          <a:p>
            <a:pPr marL="304792" indent="-304792">
              <a:spcBef>
                <a:spcPts val="800"/>
              </a:spcBef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test PCM modulation technique.</a:t>
            </a:r>
          </a:p>
          <a:p>
            <a:pPr marL="304792" indent="-304792">
              <a:spcBef>
                <a:spcPts val="800"/>
              </a:spcBef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and configure a virtual LAN. </a:t>
            </a:r>
          </a:p>
          <a:p>
            <a:pPr marL="304792" indent="-304792">
              <a:spcBef>
                <a:spcPts val="800"/>
              </a:spcBef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a program for error detection and correction codes using Hamming Codes</a:t>
            </a:r>
          </a:p>
          <a:p>
            <a:pPr marL="304792" indent="-304792">
              <a:spcBef>
                <a:spcPts val="800"/>
              </a:spcBef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Write a program to implement subnetting to find subnet mask </a:t>
            </a:r>
          </a:p>
          <a:p>
            <a:pPr marL="304792" indent="-304792">
              <a:spcBef>
                <a:spcPts val="800"/>
              </a:spcBef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Implement Static and  Dynamic NAT Configuration with Packet Tracer</a:t>
            </a:r>
          </a:p>
          <a:p>
            <a:pPr marL="304792" indent="-304792">
              <a:spcBef>
                <a:spcPts val="800"/>
              </a:spcBef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up a network - configure interfaces, IP addresses and routing protocols  (RIP, OSPF, EIGRP, BGP).</a:t>
            </a:r>
          </a:p>
          <a:p>
            <a:pPr marL="304792" indent="-304792">
              <a:spcBef>
                <a:spcPts val="800"/>
              </a:spcBef>
              <a:buFont typeface="+mj-lt"/>
              <a:buAutoNum type="arabicPeriod"/>
            </a:pPr>
            <a:r>
              <a:rPr lang="en-IN" sz="17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Write a C program for wired network using TCP socket to demonstrate    a) Chat Application (50% Students)  b) Mathematical  operations. (Remaining 50% Students) Show packet captured traces using Wireshark Packet Analyzer Tool.</a:t>
            </a:r>
          </a:p>
          <a:p>
            <a:pPr marL="304792" indent="-304792">
              <a:spcBef>
                <a:spcPts val="800"/>
              </a:spcBef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UDP Socket Programming: (Language: C/C++/Python/Java)/  Write a C program for wired network using UDP socket to perform any one of the following operations.         </a:t>
            </a:r>
          </a:p>
          <a:p>
            <a:pPr>
              <a:spcBef>
                <a:spcPts val="800"/>
              </a:spcBef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a. String Conversion from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UpperCase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LowerCase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(50% Students)         </a:t>
            </a:r>
          </a:p>
          <a:p>
            <a:pPr>
              <a:spcBef>
                <a:spcPts val="800"/>
              </a:spcBef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b. Reverse the String. (Remaining 50% Students) Show packet captured traces using Wireshark Packet Analyzer Tool.</a:t>
            </a:r>
          </a:p>
          <a:p>
            <a:pPr marL="457189" indent="-457189">
              <a:spcBef>
                <a:spcPts val="800"/>
              </a:spcBef>
              <a:buAutoNum type="arabicPeriod" startAt="1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network using Dynamic Host Configuration Protocol  (DHCP), DNA and Web server Use Ping utility to  </a:t>
            </a:r>
          </a:p>
          <a:p>
            <a:pPr>
              <a:spcBef>
                <a:spcPts val="8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test connectivity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52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43" y="229357"/>
            <a:ext cx="5985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Delta Modulation (DM)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743" y="1091132"/>
            <a:ext cx="109815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PCM is a very complex technique.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simplest is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 modulation. </a:t>
            </a:r>
            <a:endParaRPr lang="en-GB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PCM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finds the value of the signal amplitude for each sample;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finds the change from the previous sample.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there are no code words here, bits are sent one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another.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71" y="3230179"/>
            <a:ext cx="8020051" cy="26097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43832" y="6009188"/>
            <a:ext cx="2499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delta modulation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99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6087" y="188783"/>
            <a:ext cx="79002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Delta Modulation Components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656087" y="1050558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Modulator: 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087" y="1508760"/>
            <a:ext cx="11113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modulator is used at the sender site to create a stream of bits from an analog signal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records the small positive or negative changes, called delta .   .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delta is positive, the process records a 1; if it is negative, the process records a 0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55" y="3724752"/>
            <a:ext cx="8610600" cy="2467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777" y="1907179"/>
            <a:ext cx="354759" cy="3744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6375" y="6191796"/>
            <a:ext cx="2545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Delta Modulation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2046942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6869" y="446039"/>
            <a:ext cx="35055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Demodulator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775" y="6144289"/>
            <a:ext cx="2654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>
                <a:latin typeface="Times New Roman" panose="02020603050405020304" pitchFamily="18" charset="0"/>
              </a:rPr>
              <a:t>Delta demodulation components</a:t>
            </a:r>
            <a:endParaRPr lang="en-IN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06" y="3017969"/>
            <a:ext cx="7781925" cy="2790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4727" y="1643308"/>
            <a:ext cx="10744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</a:rPr>
              <a:t>The demodulator takes the digital data and, using the staircase maker and the delay unit, creates the analog signal. The created analog signal, however, needs to pass through a low-pass filter for smoothing.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98307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899" y="1832881"/>
            <a:ext cx="10744201" cy="3192238"/>
          </a:xfrm>
        </p:spPr>
        <p:txBody>
          <a:bodyPr>
            <a:normAutofit/>
          </a:bodyPr>
          <a:lstStyle/>
          <a:p>
            <a:pPr marL="0" lvl="1" indent="0" algn="ctr">
              <a:buNone/>
            </a:pPr>
            <a:r>
              <a:rPr lang="en-US" sz="4400" dirty="0" smtClean="0"/>
              <a:t>Unit-I</a:t>
            </a:r>
          </a:p>
          <a:p>
            <a:pPr marL="0" lvl="1" indent="0" algn="ctr">
              <a:buNone/>
            </a:pP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Introduction and Medium Access Control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719FE-B28D-420A-98B5-9C3AF7C772C6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1432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Types of Networks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A099-78E0-4E58-A724-0737A6FB69C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944" y="1489982"/>
            <a:ext cx="7207372" cy="522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0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Personal Area 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(PAN)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Bluetooth</a:t>
            </a:r>
            <a:r>
              <a:rPr lang="en-US" altLang="en-US" smtClean="0"/>
              <a:t>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PAN</a:t>
            </a:r>
            <a:r>
              <a:rPr lang="en-US" altLang="en-US" smtClean="0"/>
              <a:t>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1672433"/>
            <a:ext cx="547687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828800" y="6629400"/>
            <a:ext cx="8610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 i="1" smtClean="0"/>
              <a:t>Computer Network Unit I</a:t>
            </a:r>
            <a:endParaRPr lang="en-US" altLang="en-US" sz="1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C89C-3A58-44E4-91BF-C2A56B8736A7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1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Local Area 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(LAN)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and Wired LAN </a:t>
            </a:r>
          </a:p>
          <a:p>
            <a:pPr algn="ctr" eaLnBrk="1" hangingPunct="1"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802.11                                       (b) Switched Ethernet</a:t>
            </a:r>
          </a:p>
        </p:txBody>
      </p:sp>
      <p:sp>
        <p:nvSpPr>
          <p:cNvPr id="1536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828800" y="6629400"/>
            <a:ext cx="8610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 i="1" smtClean="0"/>
              <a:t>Computer Network Unit I</a:t>
            </a:r>
            <a:endParaRPr lang="en-US" altLang="en-US" sz="100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58283"/>
            <a:ext cx="111252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477B-CD82-4443-84CF-C15894D5198F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1005840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Metropolitan Area 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Network(MAN): based on cable TV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1600200"/>
            <a:ext cx="9829801" cy="493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8116-DA5D-4213-89F2-11CE259694DB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911666"/>
            <a:ext cx="7048500" cy="450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Wide Area 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(WAN)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1828800" y="1454466"/>
            <a:ext cx="9144000" cy="457200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Tx/>
              <a:buNone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WAN: connects three branch offices in Australia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2726-2352-4E81-91B4-4508C2310E78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0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Ad-hoc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1828800" y="1454466"/>
            <a:ext cx="9144000" cy="4717734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Tx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Tx/>
              <a:buNone/>
            </a:pP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Tx/>
              <a:buNone/>
            </a:pP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2726-2352-4E81-91B4-4508C2310E78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91440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85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7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695208" y="1269519"/>
            <a:ext cx="10804755" cy="431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IN" sz="2667" b="1" dirty="0">
                <a:solidFill>
                  <a:srgbClr val="7030A0"/>
                </a:solidFill>
                <a:sym typeface="Times New Roman"/>
              </a:rPr>
              <a:t>Unit I: Fundamentals of networking and data communication </a:t>
            </a:r>
          </a:p>
          <a:p>
            <a:pPr lvl="0" algn="just">
              <a:lnSpc>
                <a:spcPct val="150000"/>
              </a:lnSpc>
            </a:pPr>
            <a:r>
              <a:rPr lang="en-IN" sz="2667" dirty="0">
                <a:latin typeface="Times New Roman"/>
                <a:ea typeface="Times New Roman"/>
                <a:cs typeface="Times New Roman"/>
                <a:sym typeface="Times New Roman"/>
              </a:rPr>
              <a:t>Analog Transmission: Analog-to-Analog conversion, Digital-to-Analog conversion, Digital Transmission: Digital-to-Digital </a:t>
            </a:r>
          </a:p>
          <a:p>
            <a:pPr lvl="0" algn="just">
              <a:lnSpc>
                <a:spcPct val="150000"/>
              </a:lnSpc>
            </a:pPr>
            <a:r>
              <a:rPr lang="en-IN" sz="2667" dirty="0">
                <a:latin typeface="Times New Roman"/>
                <a:ea typeface="Times New Roman"/>
                <a:cs typeface="Times New Roman"/>
                <a:sym typeface="Times New Roman"/>
              </a:rPr>
              <a:t>conversion (line coding, block coding, scrambling), </a:t>
            </a:r>
            <a:r>
              <a:rPr lang="en-IN" sz="2667" dirty="0">
                <a:latin typeface="Times New Roman"/>
                <a:ea typeface="Times New Roman"/>
                <a:cs typeface="Times New Roman"/>
                <a:sym typeface="Times New Roman"/>
              </a:rPr>
              <a:t>Analog-to-Digital </a:t>
            </a:r>
            <a:r>
              <a:rPr lang="en-IN" sz="2667" dirty="0">
                <a:latin typeface="Times New Roman"/>
                <a:ea typeface="Times New Roman"/>
                <a:cs typeface="Times New Roman"/>
                <a:sym typeface="Times New Roman"/>
              </a:rPr>
              <a:t>conversion (Pulse Code Modulation, Delta Modulation) </a:t>
            </a:r>
          </a:p>
          <a:p>
            <a:pPr lvl="0" algn="just">
              <a:lnSpc>
                <a:spcPct val="150000"/>
              </a:lnSpc>
            </a:pPr>
            <a:r>
              <a:rPr lang="en-IN" sz="2667" dirty="0">
                <a:latin typeface="Times New Roman"/>
                <a:ea typeface="Times New Roman"/>
                <a:cs typeface="Times New Roman"/>
                <a:sym typeface="Times New Roman"/>
              </a:rPr>
              <a:t>Types of Networks, Network Architectures, Network Topologies, </a:t>
            </a:r>
          </a:p>
          <a:p>
            <a:pPr lvl="0" algn="just">
              <a:lnSpc>
                <a:spcPct val="150000"/>
              </a:lnSpc>
            </a:pPr>
            <a:r>
              <a:rPr lang="en-IN" sz="2667" dirty="0">
                <a:latin typeface="Times New Roman"/>
                <a:ea typeface="Times New Roman"/>
                <a:cs typeface="Times New Roman"/>
                <a:sym typeface="Times New Roman"/>
              </a:rPr>
              <a:t>Transmission media’s, Networking devices, OSI Model, TCP/IP </a:t>
            </a:r>
          </a:p>
          <a:p>
            <a:pPr lvl="0" algn="just">
              <a:lnSpc>
                <a:spcPct val="150000"/>
              </a:lnSpc>
            </a:pPr>
            <a:r>
              <a:rPr lang="en-IN" sz="2667" dirty="0">
                <a:latin typeface="Times New Roman"/>
                <a:ea typeface="Times New Roman"/>
                <a:cs typeface="Times New Roman"/>
                <a:sym typeface="Times New Roman"/>
              </a:rPr>
              <a:t>Reference Model, Ethernet standards. </a:t>
            </a:r>
            <a:endParaRPr sz="26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1269599" cy="1200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1" y="1600202"/>
            <a:ext cx="9829800" cy="4525963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Client-Server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Peer-to-Peer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Distributed Network</a:t>
            </a:r>
          </a:p>
          <a:p>
            <a:pPr lvl="1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Software Define Network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20D3-7D09-4CD9-B0ED-FC583A9392D5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Client-Server Model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600200" y="1417638"/>
            <a:ext cx="9982201" cy="4708527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Client-server model: involves requests and replies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" y="2209800"/>
            <a:ext cx="12146141" cy="392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6884-38ED-44E4-ACFF-4C20E711AE1E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3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Book Antiqua" panose="02040602050305030304" pitchFamily="18" charset="0"/>
              </a:rPr>
              <a:t>Peer-to-Peer Architecture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417638"/>
            <a:ext cx="4876800" cy="4938714"/>
          </a:xfrm>
        </p:spPr>
        <p:txBody>
          <a:bodyPr/>
          <a:lstStyle/>
          <a:p>
            <a:pPr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All nodes acts as a clients and servers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>
                <a:latin typeface="Book Antiqua" panose="02040602050305030304" pitchFamily="18" charset="0"/>
              </a:rPr>
              <a:t>Provides </a:t>
            </a:r>
            <a:r>
              <a:rPr lang="en-US" altLang="en-US" sz="2000" dirty="0">
                <a:latin typeface="Book Antiqua" panose="02040602050305030304" pitchFamily="18" charset="0"/>
              </a:rPr>
              <a:t>and consume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latin typeface="Book Antiqua" panose="02040602050305030304" pitchFamily="18" charset="0"/>
              </a:rPr>
              <a:t>Any node can initiate a connection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>
              <a:latin typeface="Book Antiqua" panose="0204060205030503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>
              <a:latin typeface="Book Antiqua" panose="02040602050305030304" pitchFamily="18" charset="0"/>
            </a:endParaRPr>
          </a:p>
          <a:p>
            <a:pPr>
              <a:lnSpc>
                <a:spcPct val="80000"/>
              </a:lnSpc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No centralized data source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>
                <a:latin typeface="Book Antiqua" panose="02040602050305030304" pitchFamily="18" charset="0"/>
              </a:rPr>
              <a:t>The </a:t>
            </a:r>
            <a:r>
              <a:rPr lang="en-US" altLang="en-US" sz="2000" dirty="0">
                <a:latin typeface="Book Antiqua" panose="02040602050305030304" pitchFamily="18" charset="0"/>
              </a:rPr>
              <a:t>ultimate form of democracy on the </a:t>
            </a:r>
            <a:r>
              <a:rPr lang="en-US" altLang="en-US" sz="2000" dirty="0" smtClean="0">
                <a:latin typeface="Book Antiqua" panose="02040602050305030304" pitchFamily="18" charset="0"/>
              </a:rPr>
              <a:t>Internet</a:t>
            </a:r>
            <a:endParaRPr lang="en-US" altLang="en-US" sz="2000" dirty="0">
              <a:latin typeface="Book Antiqua" panose="0204060205030503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>
                <a:latin typeface="Book Antiqua" panose="02040602050305030304" pitchFamily="18" charset="0"/>
              </a:rPr>
              <a:t>The </a:t>
            </a:r>
            <a:r>
              <a:rPr lang="en-US" altLang="en-US" sz="2000" dirty="0">
                <a:latin typeface="Book Antiqua" panose="02040602050305030304" pitchFamily="18" charset="0"/>
              </a:rPr>
              <a:t>ultimate threat to copy-right protection on the Internet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dirty="0">
              <a:latin typeface="Book Antiqua" panose="02040602050305030304" pitchFamily="18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905000"/>
            <a:ext cx="521092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E1F98-9E39-4EAF-BB4F-C4BB36D057A1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2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1" y="274638"/>
            <a:ext cx="99822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Distributed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20D3-7D09-4CD9-B0ED-FC583A9392D5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95234" name="Picture 2" descr="Image result for distributed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600200"/>
            <a:ext cx="58864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81800" y="2438400"/>
            <a:ext cx="464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Enterprise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 infrastructure resources are divided over a number of networks, processors and intermediary devices</a:t>
            </a:r>
          </a:p>
        </p:txBody>
      </p:sp>
    </p:spTree>
    <p:extLst>
      <p:ext uri="{BB962C8B-B14F-4D97-AF65-F5344CB8AC3E}">
        <p14:creationId xmlns:p14="http://schemas.microsoft.com/office/powerpoint/2010/main" val="5027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1" y="274638"/>
            <a:ext cx="9982200" cy="1143000"/>
          </a:xfrm>
        </p:spPr>
        <p:txBody>
          <a:bodyPr/>
          <a:lstStyle/>
          <a:p>
            <a:pPr lvl="1" algn="ctr">
              <a:lnSpc>
                <a:spcPct val="80000"/>
              </a:lnSpc>
              <a:buClr>
                <a:srgbClr val="CC0000"/>
              </a:buClr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Software Define Network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20D3-7D09-4CD9-B0ED-FC583A9392D5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5"/>
          <a:stretch/>
        </p:blipFill>
        <p:spPr>
          <a:xfrm>
            <a:off x="1930400" y="1455278"/>
            <a:ext cx="8331200" cy="53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67669" y="274638"/>
            <a:ext cx="9914732" cy="11430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Protocol Hierarchies: Layers,</a:t>
            </a:r>
            <a:r>
              <a:rPr lang="en-US" altLang="en-US" sz="3600" dirty="0"/>
              <a:t> 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protocols 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interfaces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71" y="1462086"/>
            <a:ext cx="8686800" cy="493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39C2-1AB2-482F-B64C-407582C22D35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10058401" cy="11430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Protocol 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Hierarchies: virtual communication 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layer 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17638"/>
            <a:ext cx="7467600" cy="493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7A-A5DA-4336-A5E8-AE1B022881FC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1432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 Models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40014" y="1457325"/>
            <a:ext cx="8027987" cy="509587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600" dirty="0">
                <a:latin typeface="Times New Roman" pitchFamily="18" charset="0"/>
                <a:cs typeface="Times New Roman" pitchFamily="18" charset="0"/>
              </a:rPr>
              <a:t>OSI reference model</a:t>
            </a:r>
          </a:p>
          <a:p>
            <a:pPr lvl="1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600" dirty="0">
                <a:latin typeface="Times New Roman" pitchFamily="18" charset="0"/>
                <a:cs typeface="Times New Roman" pitchFamily="18" charset="0"/>
              </a:rPr>
              <a:t>TCP/IP reference </a:t>
            </a:r>
            <a:r>
              <a:rPr lang="en-US" altLang="en-US" sz="3600" dirty="0" smtClean="0">
                <a:latin typeface="Times New Roman" pitchFamily="18" charset="0"/>
                <a:cs typeface="Times New Roman" pitchFamily="18" charset="0"/>
              </a:rPr>
              <a:t>model</a:t>
            </a:r>
            <a:endParaRPr lang="en-US" altLang="en-US" sz="3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600" dirty="0">
                <a:latin typeface="Times New Roman" pitchFamily="18" charset="0"/>
                <a:cs typeface="Times New Roman" pitchFamily="18" charset="0"/>
              </a:rPr>
              <a:t>Comparison of OSI and </a:t>
            </a:r>
            <a:r>
              <a:rPr lang="en-US" altLang="en-US" sz="3600" dirty="0" smtClean="0">
                <a:latin typeface="Times New Roman" pitchFamily="18" charset="0"/>
                <a:cs typeface="Times New Roman" pitchFamily="18" charset="0"/>
              </a:rPr>
              <a:t>TCP/IP</a:t>
            </a:r>
            <a:endParaRPr lang="en-US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7D1C7-25E0-4BED-B193-77C3E57A1052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24050" y="339309"/>
            <a:ext cx="9144000" cy="90487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OSI 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 Model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2100" y="1498392"/>
            <a:ext cx="9867900" cy="4876800"/>
          </a:xfrm>
        </p:spPr>
        <p:txBody>
          <a:bodyPr/>
          <a:lstStyle/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Principles for the seven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layers of OSI Model: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60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Layers created for different abstractions</a:t>
            </a:r>
          </a:p>
          <a:p>
            <a:pPr lvl="1">
              <a:lnSpc>
                <a:spcPct val="80000"/>
              </a:lnSpc>
              <a:spcAft>
                <a:spcPts val="60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Each layer performs well-defined function</a:t>
            </a:r>
          </a:p>
          <a:p>
            <a:pPr lvl="1">
              <a:lnSpc>
                <a:spcPct val="80000"/>
              </a:lnSpc>
              <a:spcAft>
                <a:spcPts val="60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Function of layer chosen with definition of international standard protocols in mind</a:t>
            </a:r>
          </a:p>
          <a:p>
            <a:pPr lvl="1">
              <a:lnSpc>
                <a:spcPct val="80000"/>
              </a:lnSpc>
              <a:spcAft>
                <a:spcPts val="60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Minimize information flow across interfaces between boundaries</a:t>
            </a:r>
          </a:p>
          <a:p>
            <a:pPr lvl="1">
              <a:lnSpc>
                <a:spcPct val="80000"/>
              </a:lnSpc>
              <a:spcAft>
                <a:spcPts val="60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itchFamily="18" charset="0"/>
                <a:cs typeface="Times New Roman" pitchFamily="18" charset="0"/>
              </a:rPr>
              <a:t>Number of layers optimum</a:t>
            </a:r>
          </a:p>
        </p:txBody>
      </p:sp>
      <p:sp>
        <p:nvSpPr>
          <p:cNvPr id="2970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828800" y="6629400"/>
            <a:ext cx="8610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 i="1" smtClean="0"/>
              <a:t>Computer Network Unit I</a:t>
            </a:r>
            <a:endParaRPr lang="en-US" altLang="en-US" sz="1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3E8F-438E-4341-9141-1AA29266F73D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7552"/>
            <a:ext cx="10972801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OSI 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 Model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1512207"/>
            <a:ext cx="8507879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302C-A561-4EDF-AF0C-1884B4651DFA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8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1" y="1417637"/>
            <a:ext cx="6477000" cy="4602163"/>
          </a:xfrm>
        </p:spPr>
        <p:txBody>
          <a:bodyPr>
            <a:normAutofit/>
          </a:bodyPr>
          <a:lstStyle/>
          <a:p>
            <a:pPr marL="457189" lvl="1" indent="0">
              <a:buNone/>
            </a:pP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  <a:p>
            <a:pPr marL="457189" lvl="1" indent="0">
              <a:buNone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Computer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Networks </a:t>
            </a:r>
          </a:p>
          <a:p>
            <a:pPr marL="457189" lvl="1" indent="0">
              <a:buNone/>
            </a:pP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Tanenbaum A. S. </a:t>
            </a:r>
          </a:p>
          <a:p>
            <a:pPr marL="457189" lvl="1" indent="0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Pearson Education </a:t>
            </a:r>
          </a:p>
          <a:p>
            <a:pPr marL="457189" lvl="1" indent="0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5th Edition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1" y="142212"/>
            <a:ext cx="4621259" cy="6098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73941" y="1011877"/>
            <a:ext cx="2591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9" lvl="1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Text book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74638"/>
            <a:ext cx="9982201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TCP/IP 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 Model 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17638"/>
            <a:ext cx="6838950" cy="493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5F-6EE6-4D2A-A0B3-DD327A5F99C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TCP/IP </a:t>
            </a: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 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Model: Protocols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19" y="1417638"/>
            <a:ext cx="8742362" cy="470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077D-03B5-44F5-9AB5-C669B391B18F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240" y="228600"/>
            <a:ext cx="10972801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of OSI &amp; TCP/IP Reference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82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143283"/>
              </p:ext>
            </p:extLst>
          </p:nvPr>
        </p:nvGraphicFramePr>
        <p:xfrm>
          <a:off x="25398" y="1466311"/>
          <a:ext cx="12119642" cy="53916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059821"/>
                <a:gridCol w="6059821"/>
              </a:tblGrid>
              <a:tr h="709046">
                <a:tc>
                  <a:txBody>
                    <a:bodyPr/>
                    <a:lstStyle/>
                    <a:p>
                      <a:pPr marL="115888" indent="0" algn="ctr" fontAlgn="t"/>
                      <a:r>
                        <a:rPr lang="en-US" sz="2000" b="1" dirty="0">
                          <a:effectLst/>
                        </a:rPr>
                        <a:t>OSI(Open System Interconnection)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115888" indent="0" algn="ctr" fontAlgn="t"/>
                      <a:r>
                        <a:rPr lang="en-US" sz="2000" b="1" dirty="0">
                          <a:effectLst/>
                        </a:rPr>
                        <a:t>TCP/IP(Transmission Control Protocol / Internet Protocol)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1529565"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OSI </a:t>
                      </a:r>
                      <a:r>
                        <a:rPr lang="en-US" sz="2000" kern="1200" dirty="0">
                          <a:effectLst/>
                        </a:rPr>
                        <a:t>is a generic, protocol independent standard, acting as a communication gateway between the network and end user.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TCP/IP </a:t>
                      </a:r>
                      <a:r>
                        <a:rPr lang="en-US" sz="2000" kern="1200" dirty="0">
                          <a:effectLst/>
                        </a:rPr>
                        <a:t>model is based on standard protocols around which the Internet has developed. It is a communication protocol, which allows connection of hosts over a network.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1057393"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In </a:t>
                      </a:r>
                      <a:r>
                        <a:rPr lang="en-US" sz="2000" kern="1200" dirty="0">
                          <a:effectLst/>
                        </a:rPr>
                        <a:t>OSI model the transport layer guarantees the delivery of packets.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In </a:t>
                      </a:r>
                      <a:r>
                        <a:rPr lang="en-US" sz="2000" kern="1200" dirty="0">
                          <a:effectLst/>
                        </a:rPr>
                        <a:t>TCP/IP model the transport layer does not guarantees delivery of packets. Still the TCP/IP model is more reliable.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585222"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Follows </a:t>
                      </a:r>
                      <a:r>
                        <a:rPr lang="en-US" sz="2000" kern="1200" dirty="0">
                          <a:effectLst/>
                        </a:rPr>
                        <a:t>vertical approach.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Follows </a:t>
                      </a:r>
                      <a:r>
                        <a:rPr lang="en-US" sz="2000" kern="1200" dirty="0">
                          <a:effectLst/>
                        </a:rPr>
                        <a:t>horizontal approach.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755231"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OSI </a:t>
                      </a:r>
                      <a:r>
                        <a:rPr lang="en-US" sz="2000" kern="1200" dirty="0">
                          <a:effectLst/>
                        </a:rPr>
                        <a:t>model has a separate Presentation layer and Session layer.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TCP/IP </a:t>
                      </a:r>
                      <a:r>
                        <a:rPr lang="en-US" sz="2000" kern="1200" dirty="0">
                          <a:effectLst/>
                        </a:rPr>
                        <a:t>does not have a separate Presentation layer or Session layer.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755231"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Transport </a:t>
                      </a:r>
                      <a:r>
                        <a:rPr lang="en-US" sz="2000" kern="1200" dirty="0">
                          <a:effectLst/>
                        </a:rPr>
                        <a:t>Layer is Connection Oriented.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Transport </a:t>
                      </a:r>
                      <a:r>
                        <a:rPr lang="en-US" sz="2000" kern="1200" dirty="0">
                          <a:effectLst/>
                        </a:rPr>
                        <a:t>Layer is both Connection Oriented and Connection less.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011738" y="1600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2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240" y="228600"/>
            <a:ext cx="10972801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of OSI &amp; TCP/IP Reference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83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682850"/>
              </p:ext>
            </p:extLst>
          </p:nvPr>
        </p:nvGraphicFramePr>
        <p:xfrm>
          <a:off x="0" y="1447800"/>
          <a:ext cx="12145041" cy="490921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212943"/>
                <a:gridCol w="5932098"/>
              </a:tblGrid>
              <a:tr h="408437">
                <a:tc>
                  <a:txBody>
                    <a:bodyPr/>
                    <a:lstStyle/>
                    <a:p>
                      <a:pPr marL="115888" indent="0" algn="ctr" fontAlgn="t"/>
                      <a:r>
                        <a:rPr lang="en-US" sz="2000" b="1" dirty="0">
                          <a:effectLst/>
                        </a:rPr>
                        <a:t>OSI(Open System Interconnection)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TCP/IP(Transmission Control Protocol / Internet Protocol)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527089">
                <a:tc>
                  <a:txBody>
                    <a:bodyPr/>
                    <a:lstStyle/>
                    <a:p>
                      <a:pPr marL="458788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</a:rPr>
                        <a:t>Network </a:t>
                      </a:r>
                      <a:r>
                        <a:rPr lang="en-US" sz="2000" dirty="0">
                          <a:effectLst/>
                        </a:rPr>
                        <a:t>Layer is both Connection Oriented and Connection less.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Network </a:t>
                      </a:r>
                      <a:r>
                        <a:rPr lang="en-US" sz="2000" kern="1200" dirty="0">
                          <a:effectLst/>
                        </a:rPr>
                        <a:t>Layer is Connection less.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737974">
                <a:tc>
                  <a:txBody>
                    <a:bodyPr/>
                    <a:lstStyle/>
                    <a:p>
                      <a:pPr marL="458788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</a:rPr>
                        <a:t>OSI </a:t>
                      </a:r>
                      <a:r>
                        <a:rPr lang="en-US" sz="2000" dirty="0">
                          <a:effectLst/>
                        </a:rPr>
                        <a:t>is a reference model around which the networks are built. Generally it is used as a guidance tool.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TCP/IP </a:t>
                      </a:r>
                      <a:r>
                        <a:rPr lang="en-US" sz="2000" kern="1200" dirty="0">
                          <a:effectLst/>
                        </a:rPr>
                        <a:t>model is, in a way implementation of the OSI model.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737974">
                <a:tc>
                  <a:txBody>
                    <a:bodyPr/>
                    <a:lstStyle/>
                    <a:p>
                      <a:pPr marL="458788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</a:rPr>
                        <a:t>Network </a:t>
                      </a:r>
                      <a:r>
                        <a:rPr lang="en-US" sz="2000" dirty="0">
                          <a:effectLst/>
                        </a:rPr>
                        <a:t>layer of OSI model provides both connection oriented and connectionless service.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The </a:t>
                      </a:r>
                      <a:r>
                        <a:rPr lang="en-US" sz="2000" kern="1200" dirty="0">
                          <a:effectLst/>
                        </a:rPr>
                        <a:t>Network layer in TCP/IP model provides connectionless service.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737974">
                <a:tc>
                  <a:txBody>
                    <a:bodyPr/>
                    <a:lstStyle/>
                    <a:p>
                      <a:pPr marL="458788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</a:rPr>
                        <a:t>Protocols </a:t>
                      </a:r>
                      <a:r>
                        <a:rPr lang="en-US" sz="2000" dirty="0">
                          <a:effectLst/>
                        </a:rPr>
                        <a:t>are hidden in OSI model and are easily replaced as the technology changes.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In </a:t>
                      </a:r>
                      <a:r>
                        <a:rPr lang="en-US" sz="2000" kern="1200" dirty="0">
                          <a:effectLst/>
                        </a:rPr>
                        <a:t>TCP/IP replacing protocol is not easy.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823577">
                <a:tc>
                  <a:txBody>
                    <a:bodyPr/>
                    <a:lstStyle/>
                    <a:p>
                      <a:pPr marL="458788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</a:rPr>
                        <a:t>OSI </a:t>
                      </a:r>
                      <a:r>
                        <a:rPr lang="en-US" sz="2000" dirty="0">
                          <a:effectLst/>
                        </a:rPr>
                        <a:t>model defines services, interfaces and protocols very clearly and makes clear distinction between them. It is protocol independent.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In </a:t>
                      </a:r>
                      <a:r>
                        <a:rPr lang="en-US" sz="2000" kern="1200" dirty="0">
                          <a:effectLst/>
                        </a:rPr>
                        <a:t>TCP/IP, services, interfaces and protocols are not clearly separated. It is also protocol dependent.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  <a:tr h="408437">
                <a:tc>
                  <a:txBody>
                    <a:bodyPr/>
                    <a:lstStyle/>
                    <a:p>
                      <a:pPr marL="458788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</a:rPr>
                        <a:t>It </a:t>
                      </a:r>
                      <a:r>
                        <a:rPr lang="en-US" sz="2000" dirty="0">
                          <a:effectLst/>
                        </a:rPr>
                        <a:t>has 7 layers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  <a:tc>
                  <a:txBody>
                    <a:bodyPr/>
                    <a:lstStyle/>
                    <a:p>
                      <a:pPr marL="458788" indent="-342900" algn="l" defTabSz="914400" rtl="0" eaLnBrk="1" fontAlgn="t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effectLst/>
                        </a:rPr>
                        <a:t>It </a:t>
                      </a:r>
                      <a:r>
                        <a:rPr lang="en-US" sz="2000" kern="1200" dirty="0">
                          <a:effectLst/>
                        </a:rPr>
                        <a:t>has 4 layers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5542" marR="25542" marT="25542" marB="25542" anchor="ctr"/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011738" y="1600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1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Addresses in TCP/IP Network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48429"/>
            <a:ext cx="9565583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Network Topology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51508-73BA-47E6-BD5C-642F248D18A7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90599" y="1467746"/>
            <a:ext cx="4991101" cy="4822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2113" indent="-293688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Arial" panose="020B0604020202020204" pitchFamily="34" charset="0"/>
              <a:buBlip>
                <a:blip r:embed="rId2"/>
              </a:buBlip>
            </a:pPr>
            <a:endParaRPr lang="en-US" altLang="en-US" sz="3600" b="1" dirty="0" smtClean="0">
              <a:solidFill>
                <a:srgbClr val="000066"/>
              </a:solidFill>
            </a:endParaRPr>
          </a:p>
          <a:p>
            <a:pPr marL="669925" indent="-571500">
              <a:lnSpc>
                <a:spcPct val="8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Way of connection between computers</a:t>
            </a:r>
            <a:r>
              <a:rPr lang="en-US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printers </a:t>
            </a:r>
            <a:r>
              <a:rPr lang="en-US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 other </a:t>
            </a:r>
            <a:r>
              <a:rPr lang="en-US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devices</a:t>
            </a:r>
          </a:p>
          <a:p>
            <a:pPr marL="98425" indent="0">
              <a:lnSpc>
                <a:spcPct val="80000"/>
              </a:lnSpc>
              <a:spcBef>
                <a:spcPct val="0"/>
              </a:spcBef>
              <a:buClr>
                <a:srgbClr val="CC0000"/>
              </a:buClr>
              <a:buNone/>
            </a:pPr>
            <a:endParaRPr lang="en-US" altLang="en-US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669925" indent="-571500">
              <a:lnSpc>
                <a:spcPct val="8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Layout of </a:t>
            </a:r>
            <a:r>
              <a:rPr lang="en-US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wire and devices as well as the paths used by data </a:t>
            </a:r>
            <a:r>
              <a:rPr lang="en-US" altLang="en-US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transmissions</a:t>
            </a:r>
            <a:endParaRPr lang="en-US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15865" r="5528" b="7082"/>
          <a:stretch>
            <a:fillRect/>
          </a:stretch>
        </p:blipFill>
        <p:spPr>
          <a:xfrm>
            <a:off x="5981701" y="1417638"/>
            <a:ext cx="5511800" cy="48886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Bus Topology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7FEE-8951-4E41-940E-0F5A1586976F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371600" y="1600201"/>
            <a:ext cx="5181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2113" indent="-293688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Arial" panose="020B0604020202020204" pitchFamily="34" charset="0"/>
              <a:buBlip>
                <a:blip r:embed="rId2"/>
              </a:buBlip>
            </a:pPr>
            <a:endParaRPr lang="en-US" altLang="en-US" sz="2000" b="1" dirty="0" smtClean="0">
              <a:solidFill>
                <a:srgbClr val="000066"/>
              </a:solidFill>
            </a:endParaRPr>
          </a:p>
          <a:p>
            <a:pPr marL="669925" indent="-571500">
              <a:lnSpc>
                <a:spcPct val="8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Commonly referred </a:t>
            </a:r>
            <a:r>
              <a:rPr lang="en-US" altLang="en-US" sz="36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as </a:t>
            </a:r>
            <a:r>
              <a:rPr lang="en-US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linear </a:t>
            </a:r>
            <a:r>
              <a:rPr lang="en-US" altLang="en-US" sz="36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bus</a:t>
            </a:r>
          </a:p>
          <a:p>
            <a:pPr marL="669925" indent="-571500">
              <a:lnSpc>
                <a:spcPct val="8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endParaRPr lang="en-US" altLang="en-US" sz="3600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669925" indent="-571500">
              <a:lnSpc>
                <a:spcPct val="8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36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All </a:t>
            </a:r>
            <a:r>
              <a:rPr lang="en-US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devices </a:t>
            </a:r>
            <a:r>
              <a:rPr lang="en-US" altLang="en-US" sz="36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are connected </a:t>
            </a:r>
            <a:r>
              <a:rPr lang="en-US" alt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by one single </a:t>
            </a:r>
            <a:r>
              <a:rPr lang="en-US" altLang="en-US" sz="36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cable</a:t>
            </a:r>
            <a:endParaRPr lang="en-US" altLang="en-US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Picture 10" descr="56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29400" y="2209800"/>
            <a:ext cx="4953001" cy="31783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55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Ring Topology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E066-8C55-4CDF-AB01-94677DA4475D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673100" y="1981200"/>
            <a:ext cx="55626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>
              <a:lnSpc>
                <a:spcPct val="9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+mj-lt"/>
                <a:ea typeface="+mj-ea"/>
                <a:cs typeface="Times New Roman" panose="02020603050405020304" pitchFamily="18" charset="0"/>
              </a:rPr>
              <a:t>A frame travels around the ring, stopping at each </a:t>
            </a: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node</a:t>
            </a:r>
          </a:p>
          <a:p>
            <a:pPr marL="441325">
              <a:lnSpc>
                <a:spcPct val="9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A Node </a:t>
            </a:r>
            <a:r>
              <a:rPr lang="en-US" altLang="en-US" sz="2400" dirty="0">
                <a:latin typeface="+mj-lt"/>
                <a:ea typeface="+mj-ea"/>
                <a:cs typeface="Times New Roman" panose="02020603050405020304" pitchFamily="18" charset="0"/>
              </a:rPr>
              <a:t>wants to transmit </a:t>
            </a: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data it </a:t>
            </a:r>
            <a:r>
              <a:rPr lang="en-US" altLang="en-US" sz="2400" dirty="0">
                <a:latin typeface="+mj-lt"/>
                <a:ea typeface="+mj-ea"/>
                <a:cs typeface="Times New Roman" panose="02020603050405020304" pitchFamily="18" charset="0"/>
              </a:rPr>
              <a:t>adds the data as well as the destination address to the </a:t>
            </a: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frame, which </a:t>
            </a:r>
            <a:r>
              <a:rPr lang="en-US" altLang="en-US" sz="2400" dirty="0">
                <a:latin typeface="+mj-lt"/>
                <a:ea typeface="+mj-ea"/>
                <a:cs typeface="Times New Roman" panose="02020603050405020304" pitchFamily="18" charset="0"/>
              </a:rPr>
              <a:t>takes the data out of the </a:t>
            </a: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frame </a:t>
            </a:r>
            <a:endParaRPr lang="en-US" altLang="en-US" sz="2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441325">
              <a:lnSpc>
                <a:spcPct val="9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+mj-lt"/>
                <a:ea typeface="+mj-ea"/>
                <a:cs typeface="Times New Roman" panose="02020603050405020304" pitchFamily="18" charset="0"/>
              </a:rPr>
              <a:t>Single ring – </a:t>
            </a: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all </a:t>
            </a:r>
            <a:r>
              <a:rPr lang="en-US" altLang="en-US" sz="2400" dirty="0">
                <a:latin typeface="+mj-lt"/>
                <a:ea typeface="+mj-ea"/>
                <a:cs typeface="Times New Roman" panose="02020603050405020304" pitchFamily="18" charset="0"/>
              </a:rPr>
              <a:t>the devices on the network share a single cable </a:t>
            </a:r>
          </a:p>
          <a:p>
            <a:pPr marL="441325" lvl="1" indent="-342900">
              <a:lnSpc>
                <a:spcPct val="9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+mj-lt"/>
                <a:ea typeface="+mj-ea"/>
                <a:cs typeface="Times New Roman" panose="02020603050405020304" pitchFamily="18" charset="0"/>
              </a:rPr>
              <a:t>Dual ring </a:t>
            </a: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– allows </a:t>
            </a:r>
            <a:r>
              <a:rPr lang="en-US" altLang="en-US" sz="2400" dirty="0">
                <a:latin typeface="+mj-lt"/>
                <a:ea typeface="+mj-ea"/>
                <a:cs typeface="Times New Roman" panose="02020603050405020304" pitchFamily="18" charset="0"/>
              </a:rPr>
              <a:t>data to be sent in both directions</a:t>
            </a:r>
          </a:p>
        </p:txBody>
      </p:sp>
      <p:pic>
        <p:nvPicPr>
          <p:cNvPr id="8" name="Picture 10" descr="563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373" y="1435127"/>
            <a:ext cx="3173413" cy="270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564d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199702"/>
            <a:ext cx="3060700" cy="239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Star and Tree Topology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56408-289F-42C8-A07D-698156903556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828378" y="1844501"/>
            <a:ext cx="5035749" cy="4892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Star topology</a:t>
            </a:r>
          </a:p>
          <a:p>
            <a:pPr marL="841375" lvl="1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+mj-lt"/>
                <a:ea typeface="+mj-ea"/>
                <a:cs typeface="Times New Roman" panose="02020603050405020304" pitchFamily="18" charset="0"/>
              </a:rPr>
              <a:t>M</a:t>
            </a:r>
            <a:r>
              <a:rPr lang="en-US" altLang="en-US" sz="2000" dirty="0" smtClean="0">
                <a:latin typeface="+mj-lt"/>
                <a:ea typeface="+mj-ea"/>
                <a:cs typeface="Times New Roman" panose="02020603050405020304" pitchFamily="18" charset="0"/>
              </a:rPr>
              <a:t>ost </a:t>
            </a:r>
            <a:r>
              <a:rPr lang="en-US" altLang="en-US" sz="2000" dirty="0">
                <a:latin typeface="+mj-lt"/>
                <a:ea typeface="+mj-ea"/>
                <a:cs typeface="Times New Roman" panose="02020603050405020304" pitchFamily="18" charset="0"/>
              </a:rPr>
              <a:t>commonly used architecture in Ethernet </a:t>
            </a:r>
            <a:r>
              <a:rPr lang="en-US" altLang="en-US" sz="2000" dirty="0" smtClean="0">
                <a:latin typeface="+mj-lt"/>
                <a:ea typeface="+mj-ea"/>
                <a:cs typeface="Times New Roman" panose="02020603050405020304" pitchFamily="18" charset="0"/>
              </a:rPr>
              <a:t>LANs </a:t>
            </a:r>
            <a:endParaRPr lang="en-US" altLang="en-US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555625" lvl="1" indent="0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None/>
            </a:pPr>
            <a:endParaRPr lang="en-US" altLang="en-US" sz="2400" dirty="0" smtClean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441325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Extended </a:t>
            </a:r>
            <a:r>
              <a:rPr lang="en-US" altLang="en-US" sz="2400" dirty="0">
                <a:latin typeface="+mj-lt"/>
                <a:ea typeface="+mj-ea"/>
                <a:cs typeface="Times New Roman" panose="02020603050405020304" pitchFamily="18" charset="0"/>
              </a:rPr>
              <a:t>star </a:t>
            </a:r>
            <a:r>
              <a:rPr lang="en-US" altLang="en-US" sz="2400" dirty="0" smtClean="0">
                <a:latin typeface="+mj-lt"/>
                <a:ea typeface="+mj-ea"/>
                <a:cs typeface="Times New Roman" panose="02020603050405020304" pitchFamily="18" charset="0"/>
              </a:rPr>
              <a:t>topology or tree topology</a:t>
            </a:r>
          </a:p>
          <a:p>
            <a:pPr marL="841375" lvl="1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+mj-lt"/>
                <a:ea typeface="+mj-ea"/>
                <a:cs typeface="Times New Roman" panose="02020603050405020304" pitchFamily="18" charset="0"/>
              </a:rPr>
              <a:t>S</a:t>
            </a:r>
            <a:r>
              <a:rPr lang="en-US" altLang="en-US" sz="2000" dirty="0" smtClean="0">
                <a:latin typeface="+mj-lt"/>
                <a:ea typeface="+mj-ea"/>
                <a:cs typeface="Times New Roman" panose="02020603050405020304" pitchFamily="18" charset="0"/>
              </a:rPr>
              <a:t>ignificantly </a:t>
            </a:r>
            <a:r>
              <a:rPr lang="en-US" altLang="en-US" sz="2000" dirty="0">
                <a:latin typeface="+mj-lt"/>
                <a:ea typeface="+mj-ea"/>
                <a:cs typeface="Times New Roman" panose="02020603050405020304" pitchFamily="18" charset="0"/>
              </a:rPr>
              <a:t>reduces the traffic on the wires by sending packets only to the wires of the destination </a:t>
            </a:r>
            <a:r>
              <a:rPr lang="en-US" altLang="en-US" sz="2000" dirty="0" smtClean="0">
                <a:latin typeface="+mj-lt"/>
                <a:ea typeface="+mj-ea"/>
                <a:cs typeface="Times New Roman" panose="02020603050405020304" pitchFamily="18" charset="0"/>
              </a:rPr>
              <a:t>host</a:t>
            </a:r>
          </a:p>
          <a:p>
            <a:pPr marL="841375" lvl="1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+mj-lt"/>
                <a:cs typeface="Times New Roman" panose="02020603050405020304" pitchFamily="18" charset="0"/>
              </a:rPr>
              <a:t>N</a:t>
            </a:r>
            <a:r>
              <a:rPr lang="en-US" altLang="en-US" sz="2000" dirty="0" smtClean="0">
                <a:latin typeface="+mj-lt"/>
                <a:cs typeface="Times New Roman" panose="02020603050405020304" pitchFamily="18" charset="0"/>
              </a:rPr>
              <a:t>etwork </a:t>
            </a:r>
            <a:r>
              <a:rPr lang="en-US" altLang="en-US" sz="2000" dirty="0">
                <a:latin typeface="+mj-lt"/>
                <a:cs typeface="Times New Roman" panose="02020603050405020304" pitchFamily="18" charset="0"/>
              </a:rPr>
              <a:t>devices that filter frames or </a:t>
            </a:r>
            <a:r>
              <a:rPr lang="en-US" altLang="en-US" sz="2000" dirty="0" smtClean="0">
                <a:latin typeface="+mj-lt"/>
                <a:cs typeface="Times New Roman" panose="02020603050405020304" pitchFamily="18" charset="0"/>
              </a:rPr>
              <a:t>packets </a:t>
            </a:r>
            <a:r>
              <a:rPr lang="en-US" altLang="en-US" sz="2000" dirty="0">
                <a:latin typeface="+mj-lt"/>
                <a:cs typeface="Times New Roman" panose="02020603050405020304" pitchFamily="18" charset="0"/>
              </a:rPr>
              <a:t>like bridges, </a:t>
            </a:r>
            <a:r>
              <a:rPr lang="en-US" altLang="en-US" sz="2000" dirty="0" smtClean="0">
                <a:latin typeface="+mj-lt"/>
                <a:cs typeface="Times New Roman" panose="02020603050405020304" pitchFamily="18" charset="0"/>
              </a:rPr>
              <a:t>switches </a:t>
            </a:r>
            <a:r>
              <a:rPr lang="en-US" altLang="en-US" sz="2000" dirty="0">
                <a:latin typeface="+mj-lt"/>
                <a:cs typeface="Times New Roman" panose="02020603050405020304" pitchFamily="18" charset="0"/>
              </a:rPr>
              <a:t>and routers</a:t>
            </a:r>
          </a:p>
          <a:p>
            <a:pPr marL="555625" lvl="1" indent="0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None/>
            </a:pPr>
            <a:endParaRPr lang="en-US" alt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10" descr="565s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50" y="1496156"/>
            <a:ext cx="2791617" cy="315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566est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678" y="3352800"/>
            <a:ext cx="2514600" cy="29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Mesh Topology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D0F9-DEC1-4C27-A6FD-0767F8D9A801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37393" y="1752600"/>
            <a:ext cx="5434014" cy="419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2113" indent="-293688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Arial" panose="020B0604020202020204" pitchFamily="34" charset="0"/>
              <a:buBlip>
                <a:blip r:embed="rId2"/>
              </a:buBlip>
            </a:pPr>
            <a:endParaRPr lang="en-US" altLang="en-US" sz="1600" b="1" dirty="0" smtClean="0">
              <a:solidFill>
                <a:srgbClr val="000066"/>
              </a:solidFill>
            </a:endParaRPr>
          </a:p>
          <a:p>
            <a:pPr marL="441325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7400" dirty="0" smtClean="0">
                <a:latin typeface="+mj-lt"/>
                <a:ea typeface="+mj-ea"/>
                <a:cs typeface="+mj-cs"/>
              </a:rPr>
              <a:t>Connects </a:t>
            </a:r>
            <a:r>
              <a:rPr lang="en-US" altLang="en-US" sz="7400" dirty="0">
                <a:latin typeface="+mj-lt"/>
                <a:ea typeface="+mj-ea"/>
                <a:cs typeface="+mj-cs"/>
              </a:rPr>
              <a:t>all devices (nodes) to each other for redundancy and fault </a:t>
            </a:r>
            <a:r>
              <a:rPr lang="en-US" altLang="en-US" sz="7400" dirty="0" smtClean="0">
                <a:latin typeface="+mj-lt"/>
                <a:ea typeface="+mj-ea"/>
                <a:cs typeface="+mj-cs"/>
              </a:rPr>
              <a:t>tolerance</a:t>
            </a:r>
            <a:endParaRPr lang="en-US" altLang="en-US" sz="7400" dirty="0">
              <a:latin typeface="+mj-lt"/>
              <a:ea typeface="+mj-ea"/>
              <a:cs typeface="+mj-cs"/>
            </a:endParaRPr>
          </a:p>
          <a:p>
            <a:pPr marL="441325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7400" dirty="0" smtClean="0">
                <a:latin typeface="+mj-lt"/>
                <a:ea typeface="+mj-ea"/>
                <a:cs typeface="+mj-cs"/>
              </a:rPr>
              <a:t>Used </a:t>
            </a:r>
            <a:r>
              <a:rPr lang="en-US" altLang="en-US" sz="7400" dirty="0">
                <a:latin typeface="+mj-lt"/>
                <a:ea typeface="+mj-ea"/>
                <a:cs typeface="+mj-cs"/>
              </a:rPr>
              <a:t>in WANs to interconnect LANs and for mission critical networks like those used by banks and financial </a:t>
            </a:r>
            <a:r>
              <a:rPr lang="en-US" altLang="en-US" sz="7400" dirty="0" smtClean="0">
                <a:latin typeface="+mj-lt"/>
                <a:ea typeface="+mj-ea"/>
                <a:cs typeface="+mj-cs"/>
              </a:rPr>
              <a:t>institutions</a:t>
            </a:r>
            <a:endParaRPr lang="en-US" altLang="en-US" sz="7400" dirty="0">
              <a:latin typeface="+mj-lt"/>
              <a:ea typeface="+mj-ea"/>
              <a:cs typeface="+mj-cs"/>
            </a:endParaRPr>
          </a:p>
          <a:p>
            <a:pPr marL="441325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n-US" altLang="en-US" sz="7400" dirty="0" smtClean="0">
                <a:latin typeface="+mj-lt"/>
                <a:ea typeface="+mj-ea"/>
                <a:cs typeface="+mj-cs"/>
              </a:rPr>
              <a:t>Implementation is Expensive </a:t>
            </a:r>
            <a:r>
              <a:rPr lang="en-US" altLang="en-US" sz="7400" dirty="0">
                <a:latin typeface="+mj-lt"/>
                <a:ea typeface="+mj-ea"/>
                <a:cs typeface="+mj-cs"/>
              </a:rPr>
              <a:t>and </a:t>
            </a:r>
            <a:r>
              <a:rPr lang="en-US" altLang="en-US" sz="7400" dirty="0" smtClean="0">
                <a:latin typeface="+mj-lt"/>
                <a:ea typeface="+mj-ea"/>
                <a:cs typeface="+mj-cs"/>
              </a:rPr>
              <a:t>difficult</a:t>
            </a:r>
            <a:endParaRPr lang="en-US" altLang="en-US" sz="74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10" descr="569mesh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4200" y="1981200"/>
            <a:ext cx="4319586" cy="3108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9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425304" y="1438537"/>
            <a:ext cx="11313040" cy="472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 algn="just"/>
            <a:endParaRPr lang="en-IN"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/>
            <a:r>
              <a:rPr lang="en-I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Text Books:</a:t>
            </a:r>
          </a:p>
          <a:p>
            <a:pPr lvl="0" algn="just"/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1. Behrouz A.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Forouzan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, ‘Data Communications and Networking’, 5th Edition,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McGrawHill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Publishing Company,    </a:t>
            </a:r>
          </a:p>
          <a:p>
            <a:pPr lvl="0" algn="just"/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ISBN 978-0-07-337622-6</a:t>
            </a:r>
          </a:p>
          <a:p>
            <a:pPr lvl="0" algn="just"/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2. Tanenbaum A. S., ‘Computer Networks’, Pearson Education, 5th Edition, ISBN-978-0-13-212695-3</a:t>
            </a:r>
          </a:p>
          <a:p>
            <a:pPr lvl="0" algn="just"/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/>
            <a:r>
              <a:rPr lang="en-I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Reference Books:</a:t>
            </a:r>
          </a:p>
          <a:p>
            <a:pPr lvl="0" algn="just"/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1. James F. Kurose and Keith W Ross ‘Computer Networking, A Top-Down Approach’, 5th Edition, Pearson   </a:t>
            </a:r>
          </a:p>
          <a:p>
            <a:pPr lvl="0" algn="just"/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Education, ISBN- 978-81-317-9054-0</a:t>
            </a:r>
          </a:p>
          <a:p>
            <a:pPr lvl="0" algn="just"/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2. W. Richard Stevens, Unix Network Programming, The Sockets Networking API, Vol 1, 3rd Edition, PHI   </a:t>
            </a:r>
          </a:p>
          <a:p>
            <a:pPr lvl="0" algn="just"/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Learning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Pvt.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Ltd.</a:t>
            </a:r>
          </a:p>
          <a:p>
            <a:pPr lvl="0" algn="just"/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/>
            <a:r>
              <a:rPr lang="en-I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Supplementary Reading:</a:t>
            </a: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/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1. William Stallings, ‘Data and Computer Communications’, 6th Edition, Prentice Hall of  India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Pvt.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2" y="62694"/>
            <a:ext cx="1269599" cy="1200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 sz="1067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Networks</a:t>
            </a:r>
            <a:endParaRPr sz="1067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85;p29">
            <a:extLst>
              <a:ext uri="{FF2B5EF4-FFF2-40B4-BE49-F238E27FC236}">
                <a16:creationId xmlns="" xmlns:a16="http://schemas.microsoft.com/office/drawing/2014/main" id="{B4B03D0E-F94B-4249-9317-EBD3AA5CF813}"/>
              </a:ext>
            </a:extLst>
          </p:cNvPr>
          <p:cNvSpPr/>
          <p:nvPr/>
        </p:nvSpPr>
        <p:spPr>
          <a:xfrm>
            <a:off x="1819335" y="519670"/>
            <a:ext cx="97844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 algn="just"/>
            <a:r>
              <a:rPr lang="en-IN" sz="3733" b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</a:t>
            </a:r>
            <a:r>
              <a:rPr lang="en-IN" sz="3733" b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 lang="en-IN" sz="3733" b="1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86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219B-7A7A-4174-AEAF-4FE03B6927BC}" type="datetime1">
              <a:rPr lang="en-US" altLang="en-US" smtClean="0"/>
              <a:pPr/>
              <a:t>8/11/2022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Computer Network Unit I</a:t>
            </a: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0ABA-7C45-439E-ADE7-5563B760FC08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IEEE 802.2: Logical Link Control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2000" y="1418887"/>
            <a:ext cx="9245600" cy="73818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solidFill>
                  <a:schemeClr val="accent2"/>
                </a:solidFill>
              </a:rPr>
              <a:t>(a)</a:t>
            </a:r>
            <a:r>
              <a:rPr lang="en-US" altLang="en-US" dirty="0"/>
              <a:t> Position of </a:t>
            </a:r>
            <a:r>
              <a:rPr lang="en-US" altLang="en-US" dirty="0" smtClean="0"/>
              <a:t>LLC                       </a:t>
            </a:r>
            <a:r>
              <a:rPr lang="en-US" altLang="en-US" dirty="0" smtClean="0">
                <a:solidFill>
                  <a:schemeClr val="accent2"/>
                </a:solidFill>
              </a:rPr>
              <a:t>(</a:t>
            </a:r>
            <a:r>
              <a:rPr lang="en-US" altLang="en-US" dirty="0">
                <a:solidFill>
                  <a:schemeClr val="accent2"/>
                </a:solidFill>
              </a:rPr>
              <a:t>b)</a:t>
            </a:r>
            <a:r>
              <a:rPr lang="en-US" altLang="en-US" dirty="0"/>
              <a:t> Protocol </a:t>
            </a:r>
            <a:r>
              <a:rPr lang="en-US" altLang="en-US" dirty="0" smtClean="0"/>
              <a:t>formats</a:t>
            </a:r>
            <a:endParaRPr lang="en-US" altLang="en-US" dirty="0"/>
          </a:p>
        </p:txBody>
      </p:sp>
      <p:pic>
        <p:nvPicPr>
          <p:cNvPr id="33796" name="Picture 4" descr="4-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57072"/>
            <a:ext cx="9448800" cy="409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5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Ethernet: It is a LAN protocol that is used in Bus and Star topologies and implements CSMA/CD as the medium access method</a:t>
            </a:r>
          </a:p>
          <a:p>
            <a:pPr algn="just">
              <a:defRPr/>
            </a:pP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Original (traditional) Ethernet developed in 1980 by three companies: Digital, Intel, Xerox  (DIX). </a:t>
            </a:r>
            <a:endParaRPr lang="en-US" u="sng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  <a:defRPr/>
            </a:pPr>
            <a:endParaRPr lang="en-US" sz="2800" u="sng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In 1985, the Computer Society of the IEEE started a project, called Project 802, to set standards to enable intercommunication among equipment from a variety of manufacturers. </a:t>
            </a:r>
          </a:p>
          <a:p>
            <a:pPr lvl="1" algn="just">
              <a:buFont typeface="Wingdings" pitchFamily="2" charset="2"/>
              <a:buChar char="§"/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Current version is called </a:t>
            </a:r>
            <a:r>
              <a:rPr lang="en-US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IEEE Ethernet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8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Frame 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7" name="Group 1031"/>
          <p:cNvGrpSpPr>
            <a:grpSpLocks/>
          </p:cNvGrpSpPr>
          <p:nvPr/>
        </p:nvGrpSpPr>
        <p:grpSpPr bwMode="auto">
          <a:xfrm>
            <a:off x="762001" y="2228851"/>
            <a:ext cx="10444163" cy="2659063"/>
            <a:chOff x="-480" y="1404"/>
            <a:chExt cx="6579" cy="1675"/>
          </a:xfrm>
        </p:grpSpPr>
        <p:pic>
          <p:nvPicPr>
            <p:cNvPr id="8" name="Picture 1028" descr="4-1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80" y="1404"/>
              <a:ext cx="6579" cy="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029"/>
            <p:cNvSpPr txBox="1">
              <a:spLocks noChangeArrowheads="1"/>
            </p:cNvSpPr>
            <p:nvPr/>
          </p:nvSpPr>
          <p:spPr bwMode="auto">
            <a:xfrm>
              <a:off x="4752" y="2424"/>
              <a:ext cx="52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FCS</a:t>
              </a:r>
            </a:p>
          </p:txBody>
        </p:sp>
        <p:sp>
          <p:nvSpPr>
            <p:cNvPr id="10" name="Text Box 1030"/>
            <p:cNvSpPr txBox="1">
              <a:spLocks noChangeArrowheads="1"/>
            </p:cNvSpPr>
            <p:nvPr/>
          </p:nvSpPr>
          <p:spPr bwMode="auto">
            <a:xfrm>
              <a:off x="4752" y="1631"/>
              <a:ext cx="52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dirty="0"/>
                <a:t>FCS</a:t>
              </a:r>
            </a:p>
          </p:txBody>
        </p:sp>
      </p:grpSp>
      <p:sp>
        <p:nvSpPr>
          <p:cNvPr id="11" name="Rectangle 1027"/>
          <p:cNvSpPr>
            <a:spLocks noChangeArrowheads="1"/>
          </p:cNvSpPr>
          <p:nvPr/>
        </p:nvSpPr>
        <p:spPr bwMode="auto">
          <a:xfrm>
            <a:off x="1676400" y="5174004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formats. </a:t>
            </a:r>
            <a:r>
              <a:rPr lang="en-US" altLang="en-US" sz="2400" b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DIX Ethernet ,  </a:t>
            </a:r>
            <a:r>
              <a:rPr lang="en-US" altLang="en-US" sz="2400" b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802.3.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1400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82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latin typeface="Times New Roman" panose="02020603050405020304" pitchFamily="18" charset="0"/>
              </a:rPr>
              <a:t>802.3 MAC frame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4" y="2438400"/>
            <a:ext cx="1039762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7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mtClean="0"/>
              <a:t>IEEE Ethernet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1" cy="48767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IEEE 802.3 Ethernet Data link layer is split into two sublayers: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part: MAC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 is called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802.3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framing, MAC addressing, Medium Access control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implementation for each LAN p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rotocol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CSMA/CD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access method for Ethernet LANs and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passing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for Token Ring.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in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part: LLC (Logical Link Control)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subframe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802.2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and flow control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needed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makes the MAC sublayer transparent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interconnectivity between different LANs data link layers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multiplex multiple network layer protocols in the data link layer frame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in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4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9800" y="609600"/>
            <a:ext cx="91440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Ethernet  Provides Unreliable, connectionless Service</a:t>
            </a:r>
            <a:r>
              <a:rPr lang="en-US" altLang="en-US" sz="3200" dirty="0">
                <a:solidFill>
                  <a:srgbClr val="3232CE"/>
                </a:solidFill>
                <a:latin typeface="Times New Roman" panose="02020603050405020304" pitchFamily="18" charset="0"/>
              </a:rPr>
              <a:t/>
            </a:r>
            <a:br>
              <a:rPr lang="en-US" altLang="en-US" sz="3200" dirty="0">
                <a:solidFill>
                  <a:srgbClr val="3232CE"/>
                </a:solidFill>
                <a:latin typeface="Times New Roman" panose="02020603050405020304" pitchFamily="18" charset="0"/>
              </a:rPr>
            </a:br>
            <a:endParaRPr lang="en-US" altLang="en-US" sz="3200" dirty="0">
              <a:solidFill>
                <a:srgbClr val="3232CE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676400"/>
            <a:ext cx="9867900" cy="480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1" eaLnBrk="1" hangingPunct="1"/>
            <a:r>
              <a:rPr lang="en-US" altLang="en-US" sz="2400" b="1" dirty="0">
                <a:latin typeface="Times New Roman" panose="02020603050405020304" pitchFamily="18" charset="0"/>
              </a:rPr>
              <a:t>Ethernet data </a:t>
            </a:r>
            <a:r>
              <a:rPr lang="en-US" altLang="en-US" sz="2400" dirty="0">
                <a:latin typeface="Times New Roman" panose="02020603050405020304" pitchFamily="18" charset="0"/>
              </a:rPr>
              <a:t>link layer protocol provides 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connectionless service</a:t>
            </a:r>
            <a:r>
              <a:rPr lang="en-US" altLang="en-US" sz="2400" b="1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</a:rPr>
              <a:t>to the network layer</a:t>
            </a:r>
          </a:p>
          <a:p>
            <a:pPr lvl="2" eaLnBrk="1" hangingPunct="1"/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No handshaking between sending and receiving adapter.</a:t>
            </a:r>
          </a:p>
          <a:p>
            <a:pPr lvl="1" eaLnBrk="1" hangingPunct="1"/>
            <a:r>
              <a:rPr lang="en-US" altLang="en-US" sz="2400" b="1" dirty="0">
                <a:latin typeface="Times New Roman" panose="02020603050405020304" pitchFamily="18" charset="0"/>
              </a:rPr>
              <a:t>Ethernet protocol provides </a:t>
            </a:r>
            <a:r>
              <a:rPr lang="en-US" altLang="en-US" sz="24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Unreliable</a:t>
            </a:r>
            <a:r>
              <a:rPr lang="en-US" altLang="en-US" sz="2400" b="1" dirty="0">
                <a:latin typeface="Times New Roman" panose="02020603050405020304" pitchFamily="18" charset="0"/>
              </a:rPr>
              <a:t> service to the network layer :</a:t>
            </a:r>
          </a:p>
          <a:p>
            <a:pPr lvl="2" eaLnBrk="1" hangingPunct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Receiving 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adapter doesn’t send ACK or NAK to sending adapter</a:t>
            </a:r>
          </a:p>
          <a:p>
            <a:pPr lvl="2" eaLnBrk="1" hangingPunct="1"/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This means stream of datagrams passed to network layer can have gaps (missing data)</a:t>
            </a:r>
          </a:p>
          <a:p>
            <a:pPr lvl="3" eaLnBrk="1" hangingPunct="1"/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Gaps will be filled if application is using reliable transport layer protocol</a:t>
            </a:r>
          </a:p>
          <a:p>
            <a:pPr lvl="4" eaLnBrk="1" hangingPunct="1"/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Otherwise, application will see the gaps</a:t>
            </a:r>
          </a:p>
          <a:p>
            <a:pPr eaLnBrk="1" hangingPunct="1"/>
            <a:endParaRPr lang="en-US" altLang="en-US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2"/>
                </a:solidFill>
              </a:rPr>
              <a:t>Ethernet</a:t>
            </a:r>
            <a:r>
              <a:rPr lang="en-US" altLang="en-US" i="1" dirty="0"/>
              <a:t>  </a:t>
            </a:r>
            <a:r>
              <a:rPr lang="en-US" altLang="en-US" dirty="0" smtClean="0">
                <a:solidFill>
                  <a:schemeClr val="tx2"/>
                </a:solidFill>
              </a:rPr>
              <a:t>address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0" y="1371600"/>
            <a:ext cx="117348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dirty="0"/>
              <a:t> 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 bytes = 48 bits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Flat address not hierarchical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Burned into the NIC ROM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 three bytes from </a:t>
            </a:r>
            <a:r>
              <a:rPr lang="en-US" altLang="en-US" sz="24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specify the vendor. </a:t>
            </a:r>
            <a:r>
              <a:rPr lang="en-US" altLang="en-US" sz="2400" b="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Cisco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00-00-0C, </a:t>
            </a:r>
            <a:r>
              <a:rPr lang="en-US" altLang="en-US" sz="2400" b="0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Com</a:t>
            </a:r>
            <a:r>
              <a:rPr lang="en-US" alt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02-60-8C and the last 24 bit should be created </a:t>
            </a:r>
            <a:r>
              <a:rPr lang="en-US" altLang="en-US" sz="2400" b="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uniquely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company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Destination Address can be:</a:t>
            </a: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Unicast: second digit from </a:t>
            </a:r>
            <a:r>
              <a:rPr lang="en-US" altLang="en-US" sz="24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4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(one recipient)</a:t>
            </a: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Multicast: Second digit from </a:t>
            </a:r>
            <a:r>
              <a:rPr lang="en-US" altLang="en-US" sz="24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lang="en-US" altLang="en-US" sz="24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odd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(group of stations to receive the frame – conferencing applications)</a:t>
            </a:r>
          </a:p>
          <a:p>
            <a:pPr lvl="2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Broadcast (ALL ones) (all stations receive the frame)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 address is always Unicast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52600"/>
            <a:ext cx="423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9"/>
          <p:cNvCxnSpPr>
            <a:cxnSpLocks noChangeShapeType="1"/>
          </p:cNvCxnSpPr>
          <p:nvPr/>
        </p:nvCxnSpPr>
        <p:spPr bwMode="auto">
          <a:xfrm flipV="1">
            <a:off x="2895600" y="2133600"/>
            <a:ext cx="2971800" cy="25146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93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Ethernet evolution through four generations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956066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8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Categories of traditional </a:t>
            </a:r>
            <a:r>
              <a:rPr lang="en-US" altLang="en-US" dirty="0" smtClean="0">
                <a:latin typeface="Times New Roman" panose="02020603050405020304" pitchFamily="18" charset="0"/>
              </a:rPr>
              <a:t>Ethernet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694E-07A2-4E40-A3E9-2B230A502C60}" type="datetime1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Network Unit 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E19-8960-4999-8BB5-FA14F1DD873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905000" y="4419603"/>
            <a:ext cx="82296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0000FF"/>
              </a:buClr>
              <a:buFontTx/>
              <a:buChar char="•"/>
            </a:pPr>
            <a:r>
              <a:rPr kumimoji="1"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&lt;data rate&gt;&lt;Signaling method&gt;&lt;Max segment length or cable type&gt;</a:t>
            </a:r>
          </a:p>
          <a:p>
            <a:pPr>
              <a:spcBef>
                <a:spcPct val="50000"/>
              </a:spcBef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00602"/>
            <a:ext cx="7162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00202"/>
            <a:ext cx="63896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9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9800" y="609600"/>
            <a:ext cx="7772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b="1" dirty="0" smtClean="0">
                <a:latin typeface="Arial,Bold" charset="0"/>
              </a:rPr>
              <a:t>IEEE 802.3 Cable Types</a:t>
            </a:r>
            <a:r>
              <a:rPr lang="en-US" altLang="en-US" dirty="0" smtClean="0">
                <a:latin typeface="Arial,Bold" charset="0"/>
              </a:rPr>
              <a:t/>
            </a:r>
            <a:br>
              <a:rPr lang="en-US" altLang="en-US" dirty="0" smtClean="0">
                <a:latin typeface="Arial,Bold" charset="0"/>
              </a:rPr>
            </a:br>
            <a:endParaRPr lang="en-US" altLang="en-US" dirty="0" smtClean="0">
              <a:latin typeface="Arial,Bold" charset="0"/>
            </a:endParaRPr>
          </a:p>
        </p:txBody>
      </p:sp>
      <p:graphicFrame>
        <p:nvGraphicFramePr>
          <p:cNvPr id="491656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854182"/>
              </p:ext>
            </p:extLst>
          </p:nvPr>
        </p:nvGraphicFramePr>
        <p:xfrm>
          <a:off x="2057400" y="1447800"/>
          <a:ext cx="6019800" cy="5172076"/>
        </p:xfrm>
        <a:graphic>
          <a:graphicData uri="http://schemas.openxmlformats.org/drawingml/2006/table">
            <a:tbl>
              <a:tblPr/>
              <a:tblGrid>
                <a:gridCol w="1524000"/>
                <a:gridCol w="1447800"/>
                <a:gridCol w="1524000"/>
                <a:gridCol w="1524000"/>
              </a:tblGrid>
              <a:tr h="10059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Cable Max. 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Max Cable Segment Length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Nodes /segment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69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10Base5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thick coax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500 meters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69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10Base2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thin coax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185 meters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10BaseT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twisted pair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 meters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10BaseF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Fiber Optic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2Km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001000" y="1447800"/>
            <a:ext cx="1828800" cy="5172076"/>
            <a:chOff x="8001000" y="1447800"/>
            <a:chExt cx="1828800" cy="5172076"/>
          </a:xfrm>
        </p:grpSpPr>
        <p:sp>
          <p:nvSpPr>
            <p:cNvPr id="22563" name="Rectangle 126"/>
            <p:cNvSpPr>
              <a:spLocks noChangeArrowheads="1"/>
            </p:cNvSpPr>
            <p:nvPr/>
          </p:nvSpPr>
          <p:spPr bwMode="auto">
            <a:xfrm>
              <a:off x="8062686" y="1447800"/>
              <a:ext cx="1219200" cy="51720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64" name="Line 127"/>
            <p:cNvSpPr>
              <a:spLocks noChangeShapeType="1"/>
            </p:cNvSpPr>
            <p:nvPr/>
          </p:nvSpPr>
          <p:spPr bwMode="auto">
            <a:xfrm>
              <a:off x="8001000" y="24384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5" name="Text Box 128"/>
            <p:cNvSpPr txBox="1">
              <a:spLocks noChangeArrowheads="1"/>
            </p:cNvSpPr>
            <p:nvPr/>
          </p:nvSpPr>
          <p:spPr bwMode="auto">
            <a:xfrm>
              <a:off x="8153400" y="1600201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dirty="0" err="1"/>
                <a:t>Toplogy</a:t>
              </a:r>
              <a:endParaRPr lang="en-US" altLang="en-US" dirty="0"/>
            </a:p>
          </p:txBody>
        </p:sp>
        <p:sp>
          <p:nvSpPr>
            <p:cNvPr id="22566" name="Line 129"/>
            <p:cNvSpPr>
              <a:spLocks noChangeShapeType="1"/>
            </p:cNvSpPr>
            <p:nvPr/>
          </p:nvSpPr>
          <p:spPr bwMode="auto">
            <a:xfrm>
              <a:off x="8001000" y="35052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7" name="Line 130"/>
            <p:cNvSpPr>
              <a:spLocks noChangeShapeType="1"/>
            </p:cNvSpPr>
            <p:nvPr/>
          </p:nvSpPr>
          <p:spPr bwMode="auto">
            <a:xfrm>
              <a:off x="8077200" y="45720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8" name="Line 131"/>
            <p:cNvSpPr>
              <a:spLocks noChangeShapeType="1"/>
            </p:cNvSpPr>
            <p:nvPr/>
          </p:nvSpPr>
          <p:spPr bwMode="auto">
            <a:xfrm>
              <a:off x="8077200" y="5609772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9" name="Text Box 132"/>
            <p:cNvSpPr txBox="1">
              <a:spLocks noChangeArrowheads="1"/>
            </p:cNvSpPr>
            <p:nvPr/>
          </p:nvSpPr>
          <p:spPr bwMode="auto">
            <a:xfrm>
              <a:off x="8229600" y="2667001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Bus</a:t>
              </a:r>
            </a:p>
          </p:txBody>
        </p:sp>
        <p:sp>
          <p:nvSpPr>
            <p:cNvPr id="22570" name="Text Box 133"/>
            <p:cNvSpPr txBox="1">
              <a:spLocks noChangeArrowheads="1"/>
            </p:cNvSpPr>
            <p:nvPr/>
          </p:nvSpPr>
          <p:spPr bwMode="auto">
            <a:xfrm>
              <a:off x="8229600" y="3733801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Bus</a:t>
              </a:r>
            </a:p>
          </p:txBody>
        </p:sp>
        <p:sp>
          <p:nvSpPr>
            <p:cNvPr id="22571" name="Text Box 134"/>
            <p:cNvSpPr txBox="1">
              <a:spLocks noChangeArrowheads="1"/>
            </p:cNvSpPr>
            <p:nvPr/>
          </p:nvSpPr>
          <p:spPr bwMode="auto">
            <a:xfrm>
              <a:off x="8229600" y="4724401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dirty="0"/>
                <a:t>Star</a:t>
              </a:r>
            </a:p>
          </p:txBody>
        </p:sp>
        <p:sp>
          <p:nvSpPr>
            <p:cNvPr id="22572" name="Text Box 135"/>
            <p:cNvSpPr txBox="1">
              <a:spLocks noChangeArrowheads="1"/>
            </p:cNvSpPr>
            <p:nvPr/>
          </p:nvSpPr>
          <p:spPr bwMode="auto">
            <a:xfrm>
              <a:off x="8153400" y="5943601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Star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5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61718</TotalTime>
  <Words>5997</Words>
  <Application>Microsoft Office PowerPoint</Application>
  <PresentationFormat>Widescreen</PresentationFormat>
  <Paragraphs>1012</Paragraphs>
  <Slides>128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128</vt:i4>
      </vt:variant>
    </vt:vector>
  </HeadingPairs>
  <TitlesOfParts>
    <vt:vector size="143" baseType="lpstr">
      <vt:lpstr>Arial</vt:lpstr>
      <vt:lpstr>Arial Black</vt:lpstr>
      <vt:lpstr>Arial,Bold</vt:lpstr>
      <vt:lpstr>Book Antiqua</vt:lpstr>
      <vt:lpstr>Calibri</vt:lpstr>
      <vt:lpstr>Cambria</vt:lpstr>
      <vt:lpstr>ff0</vt:lpstr>
      <vt:lpstr>Source Sans Pro</vt:lpstr>
      <vt:lpstr>Symbol</vt:lpstr>
      <vt:lpstr>Tahoma</vt:lpstr>
      <vt:lpstr>Times New Roman</vt:lpstr>
      <vt:lpstr>Wingdings</vt:lpstr>
      <vt:lpstr>Office Theme</vt:lpstr>
      <vt:lpstr>1_Custom Design</vt:lpstr>
      <vt:lpstr>Custom Design</vt:lpstr>
      <vt:lpstr>PowerPoint Presentation</vt:lpstr>
      <vt:lpstr>Computer Networks</vt:lpstr>
      <vt:lpstr>Pre-requisites </vt:lpstr>
      <vt:lpstr>Syllabus</vt:lpstr>
      <vt:lpstr>Guidelines for CCA and LCA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to Analog Conversion</vt:lpstr>
      <vt:lpstr>Types of Digital to Analog Conversion</vt:lpstr>
      <vt:lpstr>Amplitude Shift Keying</vt:lpstr>
      <vt:lpstr>Amplitude Shift Keying </vt:lpstr>
      <vt:lpstr>Bandwidth for ASK</vt:lpstr>
      <vt:lpstr>Frequency Shift Keying</vt:lpstr>
      <vt:lpstr>Frequency Shift Keying</vt:lpstr>
      <vt:lpstr>Bandwidth of Frequency Shift Keying</vt:lpstr>
      <vt:lpstr>Phase Shift Keying</vt:lpstr>
      <vt:lpstr>Phase Shift Keying</vt:lpstr>
      <vt:lpstr>Digital-to-Digital Conversion</vt:lpstr>
      <vt:lpstr>Line Coding</vt:lpstr>
      <vt:lpstr>Relationship between data rate and signal rate</vt:lpstr>
      <vt:lpstr>Example - Signal Rate</vt:lpstr>
      <vt:lpstr>Line Coding Schemes</vt:lpstr>
      <vt:lpstr>Unipolar</vt:lpstr>
      <vt:lpstr>Polar</vt:lpstr>
      <vt:lpstr>Polar</vt:lpstr>
      <vt:lpstr>Bipolar</vt:lpstr>
      <vt:lpstr>Block Coding</vt:lpstr>
      <vt:lpstr>Block Coding </vt:lpstr>
      <vt:lpstr>Scrambling</vt:lpstr>
      <vt:lpstr>Scrambling</vt:lpstr>
      <vt:lpstr>Analog-to-Digital Conversion</vt:lpstr>
      <vt:lpstr>Pulse Code Modulation (PCM)</vt:lpstr>
      <vt:lpstr>Sampling</vt:lpstr>
      <vt:lpstr>Sampling Methods</vt:lpstr>
      <vt:lpstr>Quantization</vt:lpstr>
      <vt:lpstr>Quantization Steps</vt:lpstr>
      <vt:lpstr>Binary Encoding</vt:lpstr>
      <vt:lpstr>Binary Encoding</vt:lpstr>
      <vt:lpstr>PowerPoint Presentation</vt:lpstr>
      <vt:lpstr>PowerPoint Presentation</vt:lpstr>
      <vt:lpstr>PowerPoint Presentation</vt:lpstr>
      <vt:lpstr>PowerPoint Presentation</vt:lpstr>
      <vt:lpstr>Types of Networks</vt:lpstr>
      <vt:lpstr>Personal Area Network (PAN)</vt:lpstr>
      <vt:lpstr>Local Area Network (LAN)</vt:lpstr>
      <vt:lpstr>Metropolitan Area Network(MAN): based on cable TV</vt:lpstr>
      <vt:lpstr>Wide Area Network (WAN)</vt:lpstr>
      <vt:lpstr>Ad-hoc Network</vt:lpstr>
      <vt:lpstr>Network Architectures</vt:lpstr>
      <vt:lpstr>Client-Server Model</vt:lpstr>
      <vt:lpstr>Peer-to-Peer Architecture</vt:lpstr>
      <vt:lpstr>Distributed Network</vt:lpstr>
      <vt:lpstr>Software Define Network</vt:lpstr>
      <vt:lpstr>Protocol Hierarchies: Layers, protocols &amp; interfaces</vt:lpstr>
      <vt:lpstr>Protocol Hierarchies: virtual communication in layer 5</vt:lpstr>
      <vt:lpstr>Reference Models</vt:lpstr>
      <vt:lpstr>OSI Reference Model</vt:lpstr>
      <vt:lpstr>OSI Reference Model</vt:lpstr>
      <vt:lpstr>TCP/IP Reference Model </vt:lpstr>
      <vt:lpstr>TCP/IP Reference Model: Protocols</vt:lpstr>
      <vt:lpstr>Comparison of OSI &amp; TCP/IP Reference Models</vt:lpstr>
      <vt:lpstr>Comparison of OSI &amp; TCP/IP Reference Models</vt:lpstr>
      <vt:lpstr>Addresses in TCP/IP Network</vt:lpstr>
      <vt:lpstr>Network Topology</vt:lpstr>
      <vt:lpstr>Bus Topology</vt:lpstr>
      <vt:lpstr>Ring Topology</vt:lpstr>
      <vt:lpstr>Star and Tree Topology</vt:lpstr>
      <vt:lpstr>Mesh Topology</vt:lpstr>
      <vt:lpstr>IEEE 802.2: Logical Link Control</vt:lpstr>
      <vt:lpstr>IEEE Standards</vt:lpstr>
      <vt:lpstr>Ethernet Frame format</vt:lpstr>
      <vt:lpstr>802.3 MAC frame</vt:lpstr>
      <vt:lpstr>IEEE Ethernet</vt:lpstr>
      <vt:lpstr>Ethernet  Provides Unreliable, connectionless Service </vt:lpstr>
      <vt:lpstr>Ethernet  address</vt:lpstr>
      <vt:lpstr>Ethernet evolution through four generations</vt:lpstr>
      <vt:lpstr>Categories of traditional Ethernet</vt:lpstr>
      <vt:lpstr>IEEE 802.3 Cable Types </vt:lpstr>
      <vt:lpstr>10Base5 implementation</vt:lpstr>
      <vt:lpstr>10Base-T implementation</vt:lpstr>
      <vt:lpstr>10Base-F implementation</vt:lpstr>
      <vt:lpstr> Fast Ethernet</vt:lpstr>
      <vt:lpstr>Fast Ethernet topology</vt:lpstr>
      <vt:lpstr>Fast Ethernet implementations</vt:lpstr>
      <vt:lpstr>13.5 Gigabit Ethernet </vt:lpstr>
      <vt:lpstr>Topologies of Gigabit Ethernet</vt:lpstr>
      <vt:lpstr>Gigabit Ethernet implementations</vt:lpstr>
      <vt:lpstr>PowerPoint Presentation</vt:lpstr>
      <vt:lpstr>Answer the following questions</vt:lpstr>
      <vt:lpstr>PowerPoint Presentation</vt:lpstr>
      <vt:lpstr>PowerPoint Presentation</vt:lpstr>
      <vt:lpstr>Data Link Layer: Re-Cap</vt:lpstr>
      <vt:lpstr>Problem of Channel Allocation</vt:lpstr>
      <vt:lpstr>Multiple Access Protocols</vt:lpstr>
      <vt:lpstr>Random Access</vt:lpstr>
      <vt:lpstr>Frames in a pure ALOHA network</vt:lpstr>
      <vt:lpstr>Frames in a slotted ALOHA network</vt:lpstr>
      <vt:lpstr>Vulnerable period for the shaded frame</vt:lpstr>
      <vt:lpstr>Answer the following question</vt:lpstr>
      <vt:lpstr>PURE ALOHA v/s Slotted ALOHA (2)</vt:lpstr>
      <vt:lpstr>Carrier Sense MA protocols</vt:lpstr>
      <vt:lpstr>Carrier Sense Multiple Access (CSMA) </vt:lpstr>
      <vt:lpstr>Persistent and Nonpersistent CSMA</vt:lpstr>
      <vt:lpstr>CSMA with Collision Detection</vt:lpstr>
      <vt:lpstr>Collision-Free Protocols</vt:lpstr>
      <vt:lpstr>Collision-Free Protocols (2)</vt:lpstr>
      <vt:lpstr>CSMA/CA (MACA)  (Multiple Access with Collision Avoidance) </vt:lpstr>
    </vt:vector>
  </TitlesOfParts>
  <Company>NVIDIA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skinger</dc:creator>
  <cp:lastModifiedBy>Acer</cp:lastModifiedBy>
  <cp:revision>568</cp:revision>
  <dcterms:created xsi:type="dcterms:W3CDTF">2018-04-24T16:08:04Z</dcterms:created>
  <dcterms:modified xsi:type="dcterms:W3CDTF">2022-08-13T07:44:07Z</dcterms:modified>
</cp:coreProperties>
</file>